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23"/>
  </p:notesMasterIdLst>
  <p:sldIdLst>
    <p:sldId id="256" r:id="rId2"/>
    <p:sldId id="308" r:id="rId3"/>
    <p:sldId id="298" r:id="rId4"/>
    <p:sldId id="302" r:id="rId5"/>
    <p:sldId id="300" r:id="rId6"/>
    <p:sldId id="303" r:id="rId7"/>
    <p:sldId id="301" r:id="rId8"/>
    <p:sldId id="304" r:id="rId9"/>
    <p:sldId id="305" r:id="rId10"/>
    <p:sldId id="306" r:id="rId11"/>
    <p:sldId id="307" r:id="rId12"/>
    <p:sldId id="282" r:id="rId13"/>
    <p:sldId id="283" r:id="rId14"/>
    <p:sldId id="291" r:id="rId15"/>
    <p:sldId id="288" r:id="rId16"/>
    <p:sldId id="292" r:id="rId17"/>
    <p:sldId id="296" r:id="rId18"/>
    <p:sldId id="289" r:id="rId19"/>
    <p:sldId id="294" r:id="rId20"/>
    <p:sldId id="290" r:id="rId21"/>
    <p:sldId id="295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/>
        <a:cs typeface="MS P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E9405-B232-4589-800D-19277995EECF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BCF35-2B66-4448-8E74-C0BBC26F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4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BCF35-2B66-4448-8E74-C0BBC26F3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4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500A4-02F8-4D30-B454-38A701562724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D9E8C-3834-45A6-8EBD-76777104E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F098-989D-451B-9705-FA8C9F3B7D55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EF0B-19EB-4286-B8C5-E73462FD6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762E-5EB6-42E9-8BCD-BC78ABB9CA5C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380F-361B-4A30-A3BA-954E69E97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57C5-DDBE-4CDB-B856-BC03C9FA7EBF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C3CD-0CB1-4A4B-B091-4BE9B7DD8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B5E0-3B46-47FB-85E6-78B1F74A0F84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F65E-B1D9-4092-935B-8859AB706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0758-EE4E-4383-BB41-399532644D3F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7B60-7E86-48DD-8003-069E9813A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F295-58EE-4EE7-AE95-8D09C087D149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6164-00B4-482A-9B95-AF7B762F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EF6F-2E27-4DD5-86C2-4AB68E880EFE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A38D-4C42-41FB-A83B-8EDF2915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B8D2-BC77-4A2E-85C6-51579F706356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3658-A3EB-4B62-8BF8-77E9EFB61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B4C4-32C5-44A3-9532-593EFBD1B921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24E8-7248-4B4B-8178-FF729CDD6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6270-9816-4A57-89D8-B473AB49AEA1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D6E4-A5DC-4EE1-ABBB-07C6A62AD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DAA0-4082-4E09-8FD5-9BE932D46E10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9055-E66C-4D69-8037-7F5FDB5C8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5F9C5295-D8B7-4452-BDAD-EF7E6F45A4B7}" type="datetime1">
              <a:rPr lang="en-US"/>
              <a:pPr>
                <a:defRPr/>
              </a:pPr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56D6C7C-B1D8-4F43-A3E3-663CCBD7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8" r:id="rId3"/>
    <p:sldLayoutId id="2147483775" r:id="rId4"/>
    <p:sldLayoutId id="2147483774" r:id="rId5"/>
    <p:sldLayoutId id="2147483779" r:id="rId6"/>
    <p:sldLayoutId id="2147483780" r:id="rId7"/>
    <p:sldLayoutId id="2147483781" r:id="rId8"/>
    <p:sldLayoutId id="2147483782" r:id="rId9"/>
    <p:sldLayoutId id="2147483773" r:id="rId10"/>
    <p:sldLayoutId id="2147483783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MS PGothic" pitchFamily="34" charset="-128"/>
          <a:cs typeface="MS PGothic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MS PGothic"/>
              </a:rPr>
              <a:t>KOWIN Eastern Region</a:t>
            </a:r>
            <a:br>
              <a:rPr lang="en-US" dirty="0">
                <a:ea typeface="MS PGothic"/>
              </a:rPr>
            </a:br>
            <a:r>
              <a:rPr lang="en-US" sz="2300" b="1" dirty="0">
                <a:ea typeface="MS PGothic"/>
              </a:rPr>
              <a:t>WASHINGTON D.C. CHAPTER</a:t>
            </a:r>
            <a:endParaRPr lang="en-US" sz="2300" b="1" dirty="0" smtClean="0">
              <a:ea typeface="MS P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1800" b="1" dirty="0">
                <a:latin typeface="Batang"/>
                <a:ea typeface="Batang"/>
                <a:cs typeface="Batang"/>
              </a:rPr>
              <a:t>President:  </a:t>
            </a:r>
            <a:r>
              <a:rPr lang="en-US" altLang="ko-KR" sz="1800" b="1" dirty="0" err="1">
                <a:latin typeface="Batang"/>
                <a:ea typeface="Batang"/>
                <a:cs typeface="Batang"/>
              </a:rPr>
              <a:t>Myong</a:t>
            </a:r>
            <a:r>
              <a:rPr lang="en-US" altLang="ko-KR" sz="1800" b="1" dirty="0">
                <a:latin typeface="Batang"/>
                <a:ea typeface="Batang"/>
                <a:cs typeface="Batang"/>
              </a:rPr>
              <a:t> Ho Nam, M.D.</a:t>
            </a:r>
            <a:endParaRPr lang="en-US" sz="1800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339" name="Picture 2" descr="KOWIN masthea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1226"/>
            <a:ext cx="8391832" cy="4521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1600" dirty="0">
                <a:latin typeface="Gill Sans"/>
                <a:ea typeface="MS PGothic"/>
                <a:cs typeface="Gill Sans"/>
              </a:rPr>
              <a:t>[Reports on September – December, 2011 Activities</a:t>
            </a:r>
            <a:r>
              <a:rPr lang="en-US" altLang="ko-KR" sz="1600" dirty="0" smtClean="0">
                <a:latin typeface="Gill Sans"/>
                <a:ea typeface="MS PGothic"/>
                <a:cs typeface="Gill Sans"/>
              </a:rPr>
              <a:t>]</a:t>
            </a:r>
            <a:endParaRPr lang="en-US" altLang="ja-JP" sz="1600" dirty="0" smtClean="0">
              <a:latin typeface="Gill Sans"/>
              <a:ea typeface="MS PGothic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altLang="ja-JP" sz="2000" dirty="0" smtClean="0">
                <a:latin typeface="Gill Sans"/>
                <a:ea typeface="MS PGothic"/>
              </a:rPr>
              <a:t>Project </a:t>
            </a:r>
            <a:r>
              <a:rPr lang="en-US" altLang="ja-JP" sz="2000" dirty="0" smtClean="0">
                <a:latin typeface="Gill Sans"/>
                <a:ea typeface="MS PGothic"/>
              </a:rPr>
              <a:t>:  KOWIN DC Christmas Gala </a:t>
            </a:r>
            <a:r>
              <a:rPr lang="en-US" altLang="ko-KR" sz="2000" dirty="0" smtClean="0">
                <a:latin typeface="Gill Sans"/>
                <a:ea typeface="MS PGothic"/>
              </a:rPr>
              <a:t>(COSMOS CLUB</a:t>
            </a:r>
            <a:r>
              <a:rPr lang="en-US" altLang="ko-KR" sz="2000" dirty="0" smtClean="0">
                <a:latin typeface="Gill Sans"/>
                <a:ea typeface="MS PGothic"/>
              </a:rPr>
              <a:t>)</a:t>
            </a:r>
            <a:r>
              <a:rPr lang="en-US" altLang="ko-KR" sz="1200" dirty="0" smtClean="0">
                <a:latin typeface="Gill Sans"/>
                <a:ea typeface="MS PGothic"/>
              </a:rPr>
              <a:t/>
            </a:r>
            <a:br>
              <a:rPr lang="en-US" altLang="ko-KR" sz="1200" dirty="0" smtClean="0">
                <a:latin typeface="Gill Sans"/>
                <a:ea typeface="MS PGothic"/>
              </a:rPr>
            </a:br>
            <a:endParaRPr lang="en-US" sz="1500" dirty="0" smtClean="0">
              <a:latin typeface="Gill Sans"/>
              <a:ea typeface="MS PGothic"/>
            </a:endParaRP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Gill Sans"/>
                <a:ea typeface="MS PGothic"/>
              </a:rPr>
              <a:t>Purpose</a:t>
            </a:r>
          </a:p>
          <a:p>
            <a:pPr lvl="1" eaLnBrk="1" hangingPunct="1">
              <a:buFontTx/>
              <a:buChar char="-"/>
            </a:pPr>
            <a:r>
              <a:rPr lang="en-US" sz="1500" dirty="0" smtClean="0">
                <a:solidFill>
                  <a:schemeClr val="tx1"/>
                </a:solidFill>
                <a:latin typeface="Gill Sans"/>
                <a:ea typeface="MS PGothic"/>
              </a:rPr>
              <a:t>End of Party and Social gathering to end the 2011 year</a:t>
            </a: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Gill Sans"/>
                <a:ea typeface="MS PGothic"/>
              </a:rPr>
              <a:t>Project Date</a:t>
            </a:r>
          </a:p>
          <a:p>
            <a:pPr lvl="1" eaLnBrk="1" hangingPunct="1">
              <a:buFontTx/>
              <a:buChar char="-"/>
            </a:pPr>
            <a:r>
              <a:rPr lang="en-US" sz="1500" dirty="0" smtClean="0">
                <a:solidFill>
                  <a:schemeClr val="tx1"/>
                </a:solidFill>
                <a:latin typeface="Gill Sans"/>
                <a:ea typeface="MS PGothic"/>
              </a:rPr>
              <a:t>December 10</a:t>
            </a:r>
            <a:r>
              <a:rPr lang="en-US" sz="1500" baseline="30000" dirty="0" smtClean="0">
                <a:solidFill>
                  <a:schemeClr val="tx1"/>
                </a:solidFill>
                <a:latin typeface="Gill Sans"/>
                <a:ea typeface="MS PGothic"/>
              </a:rPr>
              <a:t>th</a:t>
            </a:r>
            <a:r>
              <a:rPr lang="en-US" sz="1500" dirty="0" smtClean="0">
                <a:solidFill>
                  <a:schemeClr val="tx1"/>
                </a:solidFill>
                <a:latin typeface="Gill Sans"/>
                <a:ea typeface="MS PGothic"/>
              </a:rPr>
              <a:t>, 2011</a:t>
            </a:r>
          </a:p>
          <a:p>
            <a:pPr eaLnBrk="1" hangingPunct="1">
              <a:buFontTx/>
              <a:buChar char="-"/>
            </a:pPr>
            <a:r>
              <a:rPr lang="en-US" altLang="en-US" sz="1800" dirty="0" smtClean="0">
                <a:latin typeface="Gill Sans"/>
                <a:ea typeface="MS PGothic"/>
              </a:rPr>
              <a:t>Main Content and Achievements</a:t>
            </a:r>
            <a:r>
              <a:rPr lang="en-US" sz="1800" dirty="0" smtClean="0">
                <a:latin typeface="Gill Sans"/>
                <a:ea typeface="MS PGothic"/>
              </a:rPr>
              <a:t>: </a:t>
            </a:r>
          </a:p>
          <a:p>
            <a:pPr lvl="1" eaLnBrk="1" hangingPunct="1">
              <a:buFontTx/>
              <a:buChar char="-"/>
            </a:pPr>
            <a:r>
              <a:rPr lang="en-US" sz="1500" dirty="0" smtClean="0">
                <a:solidFill>
                  <a:schemeClr val="tx1"/>
                </a:solidFill>
                <a:latin typeface="Gill Sans"/>
              </a:rPr>
              <a:t>Approximately 70 KOWIN </a:t>
            </a:r>
            <a:r>
              <a:rPr lang="en-US" sz="1500" dirty="0">
                <a:solidFill>
                  <a:schemeClr val="tx1"/>
                </a:solidFill>
                <a:latin typeface="Gill Sans"/>
              </a:rPr>
              <a:t>DC </a:t>
            </a:r>
            <a:r>
              <a:rPr lang="en-US" sz="1500" dirty="0" smtClean="0">
                <a:solidFill>
                  <a:schemeClr val="tx1"/>
                </a:solidFill>
                <a:latin typeface="Gill Sans"/>
              </a:rPr>
              <a:t>Members and guests attended this event</a:t>
            </a:r>
            <a:endParaRPr lang="en-US" altLang="ko-KR" sz="1500" dirty="0" smtClean="0">
              <a:solidFill>
                <a:schemeClr val="tx1"/>
              </a:solidFill>
              <a:latin typeface="Gill Sans"/>
            </a:endParaRP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Congratulatory Remarks: Council-General, Soon Goon Yoon, and Jae Kim, former Senator</a:t>
            </a: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Gala Committee Members: 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</a:rPr>
              <a:t>Junghee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Lee, Mia Kim,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Sami 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</a:rPr>
              <a:t>Lauri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, Christine Choi,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Helen Won, 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</a:rPr>
              <a:t>Myung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 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</a:rPr>
              <a:t>Ja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 Lee,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Jung-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</a:rPr>
              <a:t>Sil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Lee,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Young-Key Kim-Renaud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and 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</a:rPr>
              <a:t>Myung</a:t>
            </a:r>
            <a:r>
              <a:rPr lang="en-US" altLang="ko-KR" sz="1500" dirty="0">
                <a:solidFill>
                  <a:schemeClr val="tx1"/>
                </a:solidFill>
                <a:latin typeface="Gill Sans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ho (Lucy)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Nam</a:t>
            </a:r>
            <a:r>
              <a:rPr lang="en-US" sz="1500" dirty="0" smtClean="0">
                <a:solidFill>
                  <a:schemeClr val="tx1"/>
                </a:solidFill>
                <a:latin typeface="Gill Sans"/>
              </a:rPr>
              <a:t> </a:t>
            </a:r>
            <a:endParaRPr lang="en-US" altLang="ko-KR" sz="1500" dirty="0" smtClean="0">
              <a:solidFill>
                <a:schemeClr val="tx1"/>
              </a:solidFill>
              <a:latin typeface="Gill Sans"/>
            </a:endParaRP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Hosts: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Sami 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  <a:ea typeface="MS PGothic"/>
              </a:rPr>
              <a:t>Lauri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, Jung-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  <a:ea typeface="MS PGothic"/>
              </a:rPr>
              <a:t>Sil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Lee</a:t>
            </a: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Awards: Mia Kim (Volunteer Work),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Sue-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  <a:ea typeface="MS PGothic"/>
              </a:rPr>
              <a:t>Kyong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 Shin </a:t>
            </a:r>
            <a:r>
              <a:rPr lang="en-US" altLang="ko-KR" sz="1500" dirty="0" err="1" smtClean="0">
                <a:solidFill>
                  <a:schemeClr val="tx1"/>
                </a:solidFill>
                <a:latin typeface="Gill Sans"/>
                <a:ea typeface="MS PGothic"/>
              </a:rPr>
              <a:t>Vittas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, 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(Exemplary KOWIN DC Member)</a:t>
            </a: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solidFill>
                  <a:schemeClr val="tx1"/>
                </a:solidFill>
                <a:latin typeface="Gill Sans"/>
                <a:ea typeface="MS PGothic"/>
              </a:rPr>
              <a:t>Special Performance</a:t>
            </a:r>
            <a:endParaRPr lang="en-US" altLang="ko-KR" sz="1500" dirty="0">
              <a:solidFill>
                <a:schemeClr val="tx1"/>
              </a:solidFill>
              <a:latin typeface="Gill Sans"/>
              <a:ea typeface="MS PGothic"/>
            </a:endParaRPr>
          </a:p>
          <a:p>
            <a:pPr lvl="2" eaLnBrk="1" hangingPunct="1">
              <a:buFontTx/>
              <a:buChar char="-"/>
            </a:pPr>
            <a:r>
              <a:rPr lang="en-US" altLang="ko-KR" sz="1200" dirty="0" smtClean="0">
                <a:latin typeface="Gill Sans"/>
                <a:ea typeface="MS PGothic"/>
              </a:rPr>
              <a:t>Dr. Kyung </a:t>
            </a:r>
            <a:r>
              <a:rPr lang="en-US" altLang="ko-KR" sz="1200" dirty="0" err="1" smtClean="0">
                <a:latin typeface="Gill Sans"/>
                <a:ea typeface="MS PGothic"/>
              </a:rPr>
              <a:t>Mi</a:t>
            </a:r>
            <a:r>
              <a:rPr lang="en-US" altLang="ko-KR" sz="1200" dirty="0" smtClean="0">
                <a:latin typeface="Gill Sans"/>
                <a:ea typeface="MS PGothic"/>
              </a:rPr>
              <a:t> Lee: </a:t>
            </a:r>
            <a:r>
              <a:rPr lang="en-US" sz="1200" dirty="0" smtClean="0">
                <a:latin typeface="Gill Sans"/>
              </a:rPr>
              <a:t>“O</a:t>
            </a:r>
            <a:r>
              <a:rPr lang="en-US" sz="1200" dirty="0">
                <a:latin typeface="Gill Sans"/>
              </a:rPr>
              <a:t>, Holy Night</a:t>
            </a:r>
            <a:r>
              <a:rPr lang="en-US" sz="1200" dirty="0" smtClean="0">
                <a:latin typeface="Gill Sans"/>
              </a:rPr>
              <a:t>!” and Christmas Carol Medley</a:t>
            </a:r>
            <a:r>
              <a:rPr lang="ko-KR" altLang="en-US" sz="1200" dirty="0" smtClean="0">
                <a:latin typeface="Gill Sans"/>
              </a:rPr>
              <a:t> </a:t>
            </a:r>
            <a:endParaRPr lang="en-US" altLang="ko-KR" sz="1200" dirty="0" smtClean="0">
              <a:latin typeface="Gill Sans"/>
            </a:endParaRPr>
          </a:p>
          <a:p>
            <a:pPr lvl="2" eaLnBrk="1" hangingPunct="1">
              <a:buFontTx/>
              <a:buChar char="-"/>
            </a:pPr>
            <a:r>
              <a:rPr lang="en-US" sz="1200" dirty="0" smtClean="0">
                <a:latin typeface="Gill Sans"/>
              </a:rPr>
              <a:t>KOWIN DC Sisters sang “</a:t>
            </a:r>
            <a:r>
              <a:rPr lang="en-US" sz="1200" dirty="0" err="1" smtClean="0">
                <a:latin typeface="Gill Sans"/>
              </a:rPr>
              <a:t>Arirang</a:t>
            </a:r>
            <a:r>
              <a:rPr lang="en-US" sz="1200" dirty="0" smtClean="0">
                <a:latin typeface="Gill Sans"/>
              </a:rPr>
              <a:t>”</a:t>
            </a:r>
            <a:endParaRPr lang="en-US" altLang="ko-KR" sz="1200" dirty="0" smtClean="0">
              <a:latin typeface="Gill Sans"/>
            </a:endParaRPr>
          </a:p>
        </p:txBody>
      </p:sp>
      <p:pic>
        <p:nvPicPr>
          <p:cNvPr id="17411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3516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8434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Gala Choir pi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823" y="1673410"/>
            <a:ext cx="5976471" cy="4482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035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ko-KR" sz="1600" dirty="0">
                <a:latin typeface="Gill Sans"/>
                <a:ea typeface="MS PGothic"/>
                <a:cs typeface="Gill Sans"/>
              </a:rPr>
              <a:t>[Reports on </a:t>
            </a:r>
            <a:r>
              <a:rPr lang="en-US" altLang="ko-KR" sz="1600" dirty="0" smtClean="0">
                <a:latin typeface="Gill Sans"/>
                <a:ea typeface="MS PGothic"/>
                <a:cs typeface="Gill Sans"/>
              </a:rPr>
              <a:t>January– August, 2012 </a:t>
            </a:r>
            <a:r>
              <a:rPr lang="en-US" altLang="ko-KR" sz="1600" dirty="0">
                <a:latin typeface="Gill Sans"/>
                <a:ea typeface="MS PGothic"/>
                <a:cs typeface="Gill Sans"/>
              </a:rPr>
              <a:t>Activities]</a:t>
            </a:r>
          </a:p>
          <a:p>
            <a:pPr eaLnBrk="1" hangingPunct="1">
              <a:buClr>
                <a:srgbClr val="727CA3"/>
              </a:buClr>
            </a:pP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2012 </a:t>
            </a: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KOWIN DC Chapter Member </a:t>
            </a: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Retreat</a:t>
            </a:r>
            <a:br>
              <a:rPr lang="en-US" altLang="ko-KR" sz="2000" dirty="0" smtClean="0">
                <a:solidFill>
                  <a:srgbClr val="000000"/>
                </a:solidFill>
                <a:latin typeface="Gill Sans"/>
              </a:rPr>
            </a:br>
            <a:endParaRPr lang="en-US" altLang="ko-KR" sz="1400" dirty="0" smtClean="0">
              <a:solidFill>
                <a:srgbClr val="464653"/>
              </a:solidFill>
              <a:latin typeface="Gill Sans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chemeClr val="tx1"/>
                </a:solidFill>
                <a:latin typeface="Gill Sans"/>
              </a:rPr>
              <a:t>Time and place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: January 27</a:t>
            </a:r>
            <a:r>
              <a:rPr lang="en-US" altLang="ko-KR" sz="1500" baseline="30000" dirty="0" smtClean="0">
                <a:solidFill>
                  <a:schemeClr val="tx1"/>
                </a:solidFill>
                <a:latin typeface="Gill Sans"/>
              </a:rPr>
              <a:t>th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 to 29</a:t>
            </a:r>
            <a:r>
              <a:rPr lang="en-US" altLang="ko-KR" sz="1500" baseline="30000" dirty="0" smtClean="0">
                <a:solidFill>
                  <a:schemeClr val="tx1"/>
                </a:solidFill>
                <a:latin typeface="Gill Sans"/>
              </a:rPr>
              <a:t>th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, 2012, Berkeley Spring, West Virginia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Approximately 9 members, which included both old and new members, attended this social gathering</a:t>
            </a:r>
            <a:br>
              <a:rPr lang="en-US" altLang="ko-KR" sz="1500" dirty="0" smtClean="0">
                <a:solidFill>
                  <a:schemeClr val="tx1"/>
                </a:solidFill>
                <a:latin typeface="Gill Sans"/>
              </a:rPr>
            </a:b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They created new relationships and became closer through activities. There was a discussion on how to support and develop young women leadership</a:t>
            </a:r>
            <a:r>
              <a:rPr lang="en-US" altLang="ko-KR" sz="1500" dirty="0" smtClean="0">
                <a:solidFill>
                  <a:schemeClr val="tx1"/>
                </a:solidFill>
                <a:latin typeface="Gill Sans"/>
              </a:rPr>
              <a:t>.</a:t>
            </a:r>
            <a:r>
              <a:rPr lang="en-US" altLang="ko-KR" sz="1600" dirty="0" smtClean="0">
                <a:solidFill>
                  <a:schemeClr val="tx1"/>
                </a:solidFill>
                <a:latin typeface="Gill Sans"/>
              </a:rPr>
              <a:t/>
            </a:r>
            <a:br>
              <a:rPr lang="en-US" altLang="ko-KR" sz="1600" dirty="0" smtClean="0">
                <a:solidFill>
                  <a:schemeClr val="tx1"/>
                </a:solidFill>
                <a:latin typeface="Gill Sans"/>
              </a:rPr>
            </a:br>
            <a:endParaRPr lang="en-US" altLang="ko-KR" sz="1600" dirty="0" smtClean="0">
              <a:solidFill>
                <a:schemeClr val="tx1"/>
              </a:solidFill>
              <a:latin typeface="Gill Sans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chemeClr val="tx1"/>
                </a:solidFill>
                <a:latin typeface="Gill Sans"/>
              </a:rPr>
              <a:t>Activities: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latin typeface="Gill Sans"/>
              </a:rPr>
              <a:t>New KOWIN DC Junior member: Judi </a:t>
            </a:r>
            <a:r>
              <a:rPr lang="en-US" altLang="ko-KR" sz="1500" dirty="0" smtClean="0">
                <a:latin typeface="Gill Sans"/>
              </a:rPr>
              <a:t>Rhee </a:t>
            </a:r>
            <a:r>
              <a:rPr lang="en-US" altLang="ko-KR" sz="1500" dirty="0" err="1" smtClean="0">
                <a:latin typeface="Gill Sans"/>
              </a:rPr>
              <a:t>Alloway</a:t>
            </a:r>
            <a:r>
              <a:rPr lang="en-US" altLang="ko-KR" sz="1500" dirty="0" smtClean="0">
                <a:latin typeface="Gill Sans"/>
              </a:rPr>
              <a:t>, the president of a women’s business center, led a leadership training activity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latin typeface="Gill Sans"/>
              </a:rPr>
              <a:t>Separated into several teams in order to do different team-bonding activities and develop leadership skills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latin typeface="Gill Sans"/>
              </a:rPr>
              <a:t>Tour of the Berkeley Spring area and spa from the natural spring water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latin typeface="Gill Sans"/>
              </a:rPr>
              <a:t>Bonding and networking among the members who attended this event</a:t>
            </a:r>
          </a:p>
        </p:txBody>
      </p:sp>
      <p:pic>
        <p:nvPicPr>
          <p:cNvPr id="27651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687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6386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etreat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7198" y="1957291"/>
            <a:ext cx="4846562" cy="3033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Retreat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530" y="4114286"/>
            <a:ext cx="4204609" cy="2161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28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marL="0" indent="0" eaLnBrk="1" hangingPunct="1">
              <a:buClr>
                <a:srgbClr val="727CA3"/>
              </a:buClr>
              <a:buNone/>
            </a:pPr>
            <a:r>
              <a:rPr lang="en-US" altLang="ko-KR" sz="1600" dirty="0">
                <a:latin typeface="Gill Sans"/>
                <a:ea typeface="MS PGothic"/>
                <a:cs typeface="Gill Sans"/>
              </a:rPr>
              <a:t>[Reports on January– August, 2012 Activities</a:t>
            </a:r>
            <a:r>
              <a:rPr lang="en-US" altLang="ko-KR" sz="1600" dirty="0" smtClean="0">
                <a:latin typeface="Gill Sans"/>
                <a:ea typeface="MS PGothic"/>
                <a:cs typeface="Gill Sans"/>
              </a:rPr>
              <a:t>]</a:t>
            </a:r>
            <a:endParaRPr lang="en-US" altLang="ko-KR" sz="1600" dirty="0" smtClean="0">
              <a:solidFill>
                <a:srgbClr val="000000"/>
              </a:solidFill>
              <a:latin typeface="Gill Sans"/>
            </a:endParaRPr>
          </a:p>
          <a:p>
            <a:pPr eaLnBrk="1" hangingPunct="1">
              <a:buClr>
                <a:srgbClr val="727CA3"/>
              </a:buClr>
            </a:pP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2012 </a:t>
            </a: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1</a:t>
            </a:r>
            <a:r>
              <a:rPr lang="en-US" altLang="ko-KR" sz="2000" baseline="30000" dirty="0" smtClean="0">
                <a:solidFill>
                  <a:srgbClr val="000000"/>
                </a:solidFill>
                <a:latin typeface="Gill Sans"/>
              </a:rPr>
              <a:t>st</a:t>
            </a: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 Membership </a:t>
            </a: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Meeting</a:t>
            </a:r>
            <a:r>
              <a:rPr lang="en-US" altLang="ko-KR" sz="2000" dirty="0">
                <a:solidFill>
                  <a:srgbClr val="000000"/>
                </a:solidFill>
                <a:latin typeface="Gill Sans"/>
              </a:rPr>
              <a:t/>
            </a:r>
            <a:br>
              <a:rPr lang="en-US" altLang="ko-KR" sz="2000" dirty="0">
                <a:solidFill>
                  <a:srgbClr val="000000"/>
                </a:solidFill>
                <a:latin typeface="Gill Sans"/>
              </a:rPr>
            </a:br>
            <a:endParaRPr lang="en-US" altLang="ko-KR" sz="800" dirty="0" smtClean="0">
              <a:solidFill>
                <a:srgbClr val="464653"/>
              </a:solidFill>
              <a:latin typeface="Gill Sans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March 27</a:t>
            </a:r>
            <a:r>
              <a:rPr lang="en-US" altLang="ko-KR" sz="1500" baseline="30000" dirty="0" smtClean="0">
                <a:solidFill>
                  <a:srgbClr val="464653"/>
                </a:solidFill>
                <a:latin typeface="Gill Sans"/>
              </a:rPr>
              <a:t>th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, 2012, Woo </a:t>
            </a:r>
            <a:r>
              <a:rPr lang="en-US" altLang="ko-KR" sz="1500" dirty="0" err="1" smtClean="0">
                <a:solidFill>
                  <a:srgbClr val="464653"/>
                </a:solidFill>
                <a:latin typeface="Gill Sans"/>
              </a:rPr>
              <a:t>lae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 Oak (Tyson’s Corner)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Including the invited guest speaker and new members, a total of 30 people attended</a:t>
            </a: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endParaRPr lang="en-US" altLang="ko-KR" sz="800" dirty="0" smtClean="0">
              <a:solidFill>
                <a:srgbClr val="464653"/>
              </a:solidFill>
              <a:latin typeface="Gill Sans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rgbClr val="464653"/>
                </a:solidFill>
                <a:latin typeface="Gill Sans"/>
              </a:rPr>
              <a:t>Main Content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err="1" smtClean="0">
                <a:solidFill>
                  <a:srgbClr val="464653"/>
                </a:solidFill>
                <a:latin typeface="Gill Sans"/>
              </a:rPr>
              <a:t>Lieba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 Macias, </a:t>
            </a:r>
            <a:r>
              <a:rPr lang="en-US" altLang="ko-KR" sz="1500" dirty="0">
                <a:solidFill>
                  <a:srgbClr val="464653"/>
                </a:solidFill>
                <a:latin typeface="Gill Sans"/>
              </a:rPr>
              <a:t>Financial Advisor, 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(MERC </a:t>
            </a:r>
            <a:r>
              <a:rPr lang="en-US" altLang="ko-KR" sz="1500" dirty="0">
                <a:solidFill>
                  <a:srgbClr val="464653"/>
                </a:solidFill>
                <a:latin typeface="Gill Sans"/>
              </a:rPr>
              <a:t>Capital Management and FSC Stock Fund) spoke 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about a special topic</a:t>
            </a:r>
            <a:br>
              <a:rPr lang="en-US" altLang="ko-KR" sz="1500" dirty="0" smtClean="0">
                <a:solidFill>
                  <a:srgbClr val="464653"/>
                </a:solidFill>
                <a:latin typeface="Gill Sans"/>
              </a:rPr>
            </a:b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“Preparation for a Woman’s Retirement”</a:t>
            </a:r>
            <a:endParaRPr lang="en-US" altLang="ko-KR" sz="1500" dirty="0">
              <a:solidFill>
                <a:srgbClr val="464653"/>
              </a:solidFill>
              <a:latin typeface="Gill Sans"/>
            </a:endParaRP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KOWIN International Convention at </a:t>
            </a:r>
            <a:r>
              <a:rPr lang="en-US" altLang="ko-KR" sz="1500" dirty="0" err="1" smtClean="0">
                <a:solidFill>
                  <a:srgbClr val="464653"/>
                </a:solidFill>
                <a:latin typeface="Gill Sans"/>
              </a:rPr>
              <a:t>Yeosu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 in August 2012 was announced</a:t>
            </a:r>
            <a:endParaRPr lang="en-US" altLang="ko-KR" sz="1500" dirty="0">
              <a:solidFill>
                <a:srgbClr val="464653"/>
              </a:solidFill>
              <a:latin typeface="Gill Sans"/>
            </a:endParaRP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>
                <a:solidFill>
                  <a:srgbClr val="464653"/>
                </a:solidFill>
                <a:latin typeface="Gill Sans"/>
              </a:rPr>
              <a:t>T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he DC members who will attend the KOWINNER in Romania in June 2012 were announced, and the program of that event was introduced</a:t>
            </a:r>
            <a:endParaRPr lang="en-US" altLang="ko-KR" sz="1500" dirty="0">
              <a:solidFill>
                <a:srgbClr val="464653"/>
              </a:solidFill>
              <a:latin typeface="Gill Sans"/>
            </a:endParaRP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The Financial Report for 2011 was discussed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The new and old executive members were introduced</a:t>
            </a:r>
            <a:endParaRPr lang="en-US" altLang="ko-KR" sz="1500" dirty="0">
              <a:solidFill>
                <a:srgbClr val="464653"/>
              </a:solidFill>
              <a:latin typeface="Gill Sans"/>
            </a:endParaRP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KWACC was introduced by Young </a:t>
            </a:r>
            <a:r>
              <a:rPr lang="en-US" altLang="ko-KR" sz="1500" dirty="0" err="1" smtClean="0">
                <a:solidFill>
                  <a:srgbClr val="464653"/>
                </a:solidFill>
                <a:latin typeface="Gill Sans"/>
              </a:rPr>
              <a:t>suh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 Park</a:t>
            </a:r>
            <a:endParaRPr lang="en-US" altLang="ko-KR" sz="1500" dirty="0">
              <a:solidFill>
                <a:srgbClr val="464653"/>
              </a:solidFill>
              <a:latin typeface="Gill Sans"/>
            </a:endParaRP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The 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meeting </a:t>
            </a:r>
            <a:r>
              <a:rPr lang="en-US" altLang="ko-KR" sz="1500" dirty="0" smtClean="0">
                <a:solidFill>
                  <a:srgbClr val="464653"/>
                </a:solidFill>
                <a:latin typeface="Gill Sans"/>
              </a:rPr>
              <a:t>was conducted in English for those who were not bilingual in both English and Korean</a:t>
            </a:r>
          </a:p>
        </p:txBody>
      </p:sp>
      <p:pic>
        <p:nvPicPr>
          <p:cNvPr id="27651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0197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6386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N456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475" y="1606775"/>
            <a:ext cx="4603162" cy="2589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SCN461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966" y="3137232"/>
            <a:ext cx="6148765" cy="30293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58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endParaRPr lang="ko-KR" altLang="en-US" dirty="0" smtClean="0">
              <a:latin typeface="Gill Sans"/>
              <a:ea typeface="MS PGothic"/>
            </a:endParaRPr>
          </a:p>
          <a:p>
            <a:pPr eaLnBrk="1" hangingPunct="1"/>
            <a:r>
              <a:rPr lang="en-US" altLang="ko-KR" sz="2000" dirty="0" smtClean="0">
                <a:latin typeface="Gill Sans"/>
                <a:ea typeface="MS PGothic"/>
              </a:rPr>
              <a:t>2012-2013 KOWIN DC Chapter Fellowship </a:t>
            </a:r>
            <a:endParaRPr lang="en-US" sz="2000" dirty="0" smtClean="0">
              <a:latin typeface="Gill Sans"/>
              <a:ea typeface="MS PGothic"/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en-US" altLang="ko-KR" sz="1800" dirty="0" smtClean="0">
              <a:latin typeface="Gill Sans"/>
              <a:ea typeface="MS PGothic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600" dirty="0" smtClean="0">
                <a:latin typeface="Gill Sans"/>
                <a:ea typeface="MS PGothic"/>
              </a:rPr>
              <a:t>April 2012, new KOWIN DC Fellow application and decision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400" dirty="0" smtClean="0">
                <a:latin typeface="Gill Sans"/>
                <a:ea typeface="MS PGothic"/>
              </a:rPr>
              <a:t>The Chosen Fellow: Margaret Susie Won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400" dirty="0" smtClean="0">
                <a:latin typeface="Gill Sans"/>
                <a:ea typeface="MS PGothic"/>
              </a:rPr>
              <a:t>This is a one-year fellowship for the DC chapter in which the fellow attends all the chapter’s functions, so that the fellow can gain experience and learn from fellow Korean women professionals 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400" dirty="0" smtClean="0">
                <a:latin typeface="Gill Sans"/>
                <a:ea typeface="MS PGothic"/>
              </a:rPr>
              <a:t>The fellow must have graduated from undergraduate school or Master’s or PhD</a:t>
            </a:r>
            <a:endParaRPr lang="en-US" altLang="ko-KR" sz="1400" dirty="0">
              <a:latin typeface="Gill Sans"/>
              <a:ea typeface="MS PGothic"/>
            </a:endParaRP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400" dirty="0" smtClean="0">
                <a:latin typeface="Gill Sans"/>
                <a:ea typeface="MS PGothic"/>
              </a:rPr>
              <a:t>The period begins in August. The airfare to Korea in order to attend the KOWIN International Convention is given. The fellow is mentored by a professional in her chosen field. Every month, the fellow is given a stipend. </a:t>
            </a:r>
          </a:p>
        </p:txBody>
      </p:sp>
      <p:pic>
        <p:nvPicPr>
          <p:cNvPr id="23555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915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6386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DSCN596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549" y="1663003"/>
            <a:ext cx="6088781" cy="455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044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147485" y="1496756"/>
            <a:ext cx="8863780" cy="4692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1600" dirty="0">
                <a:latin typeface="Gill Sans"/>
                <a:ea typeface="MS PGothic"/>
                <a:cs typeface="Gill Sans"/>
              </a:rPr>
              <a:t>[Reports on January– August, 2012 Activities</a:t>
            </a:r>
            <a:r>
              <a:rPr lang="en-US" altLang="ko-KR" sz="1600" dirty="0" smtClean="0">
                <a:latin typeface="Gill Sans"/>
                <a:ea typeface="MS PGothic"/>
                <a:cs typeface="Gill Sans"/>
              </a:rPr>
              <a:t>]</a:t>
            </a:r>
            <a:endParaRPr lang="en-US" altLang="ko-KR" sz="1600" dirty="0" smtClean="0">
              <a:latin typeface="Gill Sans"/>
              <a:ea typeface="MS PGothic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altLang="ko-KR" sz="2000" dirty="0" smtClean="0">
                <a:latin typeface="Gill Sans"/>
                <a:ea typeface="MS PGothic"/>
              </a:rPr>
              <a:t>Third </a:t>
            </a:r>
            <a:r>
              <a:rPr lang="en-US" altLang="ko-KR" sz="2000" dirty="0" smtClean="0">
                <a:latin typeface="Gill Sans"/>
                <a:ea typeface="MS PGothic"/>
              </a:rPr>
              <a:t>KOWINNER Convention </a:t>
            </a:r>
            <a:r>
              <a:rPr lang="en-US" altLang="ko-KR" sz="2000" dirty="0" smtClean="0">
                <a:latin typeface="Gill Sans"/>
                <a:ea typeface="MS PGothic"/>
              </a:rPr>
              <a:t>in Romania</a:t>
            </a:r>
            <a:r>
              <a:rPr lang="en-US" altLang="ko-KR" sz="1200" dirty="0" smtClean="0">
                <a:latin typeface="Gill Sans"/>
                <a:ea typeface="MS PGothic"/>
              </a:rPr>
              <a:t/>
            </a:r>
            <a:br>
              <a:rPr lang="en-US" altLang="ko-KR" sz="1200" dirty="0" smtClean="0">
                <a:latin typeface="Gill Sans"/>
                <a:ea typeface="MS PGothic"/>
              </a:rPr>
            </a:br>
            <a:endParaRPr lang="en-US" sz="800" dirty="0" smtClean="0">
              <a:latin typeface="Gill Sans"/>
              <a:ea typeface="MS PGothic"/>
            </a:endParaRP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Gill Sans"/>
                <a:ea typeface="MS PGothic"/>
              </a:rPr>
              <a:t>Time and </a:t>
            </a:r>
            <a:r>
              <a:rPr lang="en-US" sz="1800" dirty="0" smtClean="0">
                <a:latin typeface="Gill Sans"/>
                <a:ea typeface="MS PGothic"/>
              </a:rPr>
              <a:t>Location: </a:t>
            </a:r>
            <a:r>
              <a:rPr lang="en-US" altLang="ko-KR" sz="1400" dirty="0" smtClean="0">
                <a:latin typeface="Gill Sans"/>
                <a:ea typeface="MS PGothic"/>
              </a:rPr>
              <a:t>June </a:t>
            </a:r>
            <a:r>
              <a:rPr lang="en-US" altLang="ko-KR" sz="1400" dirty="0" smtClean="0">
                <a:latin typeface="Gill Sans"/>
                <a:ea typeface="MS PGothic"/>
              </a:rPr>
              <a:t>15</a:t>
            </a:r>
            <a:r>
              <a:rPr lang="en-US" altLang="ko-KR" sz="1400" baseline="30000" dirty="0" smtClean="0">
                <a:latin typeface="Gill Sans"/>
                <a:ea typeface="MS PGothic"/>
              </a:rPr>
              <a:t>th</a:t>
            </a:r>
            <a:r>
              <a:rPr lang="en-US" altLang="ko-KR" sz="1400" dirty="0" smtClean="0">
                <a:latin typeface="Gill Sans"/>
                <a:ea typeface="MS PGothic"/>
              </a:rPr>
              <a:t> -17</a:t>
            </a:r>
            <a:r>
              <a:rPr lang="en-US" altLang="ko-KR" sz="1400" baseline="30000" dirty="0" smtClean="0">
                <a:latin typeface="Gill Sans"/>
                <a:ea typeface="MS PGothic"/>
              </a:rPr>
              <a:t>th</a:t>
            </a:r>
            <a:r>
              <a:rPr lang="en-US" altLang="ko-KR" sz="1400" dirty="0" smtClean="0">
                <a:latin typeface="Gill Sans"/>
                <a:ea typeface="MS PGothic"/>
              </a:rPr>
              <a:t> Bucharest, Romania </a:t>
            </a:r>
            <a:endParaRPr lang="en-US" sz="1400" dirty="0" smtClean="0">
              <a:latin typeface="Gill Sans"/>
              <a:ea typeface="MS PGothic"/>
            </a:endParaRP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Gill Sans"/>
                <a:ea typeface="MS PGothic"/>
              </a:rPr>
              <a:t>Purpose</a:t>
            </a:r>
          </a:p>
          <a:p>
            <a:pPr lvl="1" eaLnBrk="1" hangingPunct="1">
              <a:buFontTx/>
              <a:buChar char="-"/>
            </a:pPr>
            <a:r>
              <a:rPr lang="en-US" altLang="ko-KR" sz="1400" dirty="0" smtClean="0">
                <a:latin typeface="Gill Sans"/>
                <a:ea typeface="MS PGothic"/>
              </a:rPr>
              <a:t>Korean women from all over the world gathered with their various professions. They shared their stories about their successes, experience and wisdom within the different cultures that they are from. </a:t>
            </a:r>
            <a:r>
              <a:rPr lang="ko-KR" altLang="en-US" sz="1400" dirty="0" smtClean="0">
                <a:latin typeface="Gill Sans"/>
                <a:ea typeface="MS PGothic"/>
              </a:rPr>
              <a:t> </a:t>
            </a:r>
            <a:r>
              <a:rPr lang="en-US" altLang="ko-KR" sz="1400" dirty="0" smtClean="0">
                <a:latin typeface="Gill Sans"/>
                <a:ea typeface="MS PGothic"/>
              </a:rPr>
              <a:t>They shared their culture amongst one another by performing special music and art-related acts. </a:t>
            </a:r>
            <a:endParaRPr lang="en-US" sz="1400" dirty="0" smtClean="0">
              <a:latin typeface="Gill Sans"/>
              <a:ea typeface="MS PGothic"/>
            </a:endParaRP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Gill Sans"/>
                <a:ea typeface="MS PGothic"/>
              </a:rPr>
              <a:t>Main Content</a:t>
            </a:r>
          </a:p>
          <a:p>
            <a:pPr lvl="1" eaLnBrk="1" hangingPunct="1">
              <a:buFontTx/>
              <a:buChar char="-"/>
            </a:pPr>
            <a:r>
              <a:rPr lang="en-US" altLang="ko-KR" sz="1400" dirty="0" smtClean="0">
                <a:latin typeface="Gill Sans"/>
                <a:ea typeface="MS PGothic"/>
              </a:rPr>
              <a:t>From 21 different countries, 90 people attended.  From the KOWIN DC Chapter, five members attended: </a:t>
            </a:r>
            <a:r>
              <a:rPr lang="en-US" altLang="ko-KR" sz="1400" dirty="0" err="1" smtClean="0">
                <a:latin typeface="Gill Sans"/>
                <a:ea typeface="MS PGothic"/>
              </a:rPr>
              <a:t>Myong</a:t>
            </a:r>
            <a:r>
              <a:rPr lang="en-US" altLang="ko-KR" sz="1400" dirty="0" smtClean="0">
                <a:latin typeface="Gill Sans"/>
                <a:ea typeface="MS PGothic"/>
              </a:rPr>
              <a:t>-ho (Lucy) Nam (President), Hong </a:t>
            </a:r>
            <a:r>
              <a:rPr lang="en-US" altLang="ko-KR" sz="1400" dirty="0" err="1" smtClean="0">
                <a:latin typeface="Gill Sans"/>
                <a:ea typeface="MS PGothic"/>
              </a:rPr>
              <a:t>Ja</a:t>
            </a:r>
            <a:r>
              <a:rPr lang="en-US" altLang="ko-KR" sz="1400" dirty="0" smtClean="0">
                <a:latin typeface="Gill Sans"/>
                <a:ea typeface="MS PGothic"/>
              </a:rPr>
              <a:t> Kim, Sue-</a:t>
            </a:r>
            <a:r>
              <a:rPr lang="en-US" altLang="ko-KR" sz="1400" dirty="0" err="1" smtClean="0">
                <a:latin typeface="Gill Sans"/>
                <a:ea typeface="MS PGothic"/>
              </a:rPr>
              <a:t>Kyong</a:t>
            </a:r>
            <a:r>
              <a:rPr lang="en-US" altLang="ko-KR" sz="1400" dirty="0" smtClean="0">
                <a:latin typeface="Gill Sans"/>
                <a:ea typeface="MS PGothic"/>
              </a:rPr>
              <a:t> Shin-</a:t>
            </a:r>
            <a:r>
              <a:rPr lang="en-US" altLang="ko-KR" sz="1400" dirty="0" err="1" smtClean="0">
                <a:latin typeface="Gill Sans"/>
                <a:ea typeface="MS PGothic"/>
              </a:rPr>
              <a:t>Vittas</a:t>
            </a:r>
            <a:r>
              <a:rPr lang="en-US" altLang="ko-KR" sz="1400" dirty="0" smtClean="0">
                <a:latin typeface="Gill Sans"/>
                <a:ea typeface="MS PGothic"/>
              </a:rPr>
              <a:t>, Sami </a:t>
            </a:r>
            <a:r>
              <a:rPr lang="en-US" altLang="ko-KR" sz="1400" dirty="0" err="1" smtClean="0">
                <a:latin typeface="Gill Sans"/>
                <a:ea typeface="MS PGothic"/>
              </a:rPr>
              <a:t>Lauri</a:t>
            </a:r>
            <a:r>
              <a:rPr lang="en-US" altLang="ko-KR" sz="1400" dirty="0" smtClean="0">
                <a:latin typeface="Gill Sans"/>
                <a:ea typeface="MS PGothic"/>
              </a:rPr>
              <a:t>, and Susan Oh</a:t>
            </a:r>
            <a:endParaRPr lang="en-US" sz="1400" dirty="0" smtClean="0">
              <a:latin typeface="Gill Sans"/>
            </a:endParaRPr>
          </a:p>
          <a:p>
            <a:pPr lvl="1" eaLnBrk="1" hangingPunct="1">
              <a:buFontTx/>
              <a:buChar char="-"/>
            </a:pPr>
            <a:r>
              <a:rPr lang="en-US" altLang="ko-KR" sz="1400" dirty="0" smtClean="0">
                <a:latin typeface="Gill Sans"/>
              </a:rPr>
              <a:t>Congratulatory Speech:  In </a:t>
            </a:r>
            <a:r>
              <a:rPr lang="en-US" altLang="ko-KR" sz="1400" dirty="0" err="1" smtClean="0">
                <a:latin typeface="Gill Sans"/>
              </a:rPr>
              <a:t>Choon</a:t>
            </a:r>
            <a:r>
              <a:rPr lang="en-US" altLang="ko-KR" sz="1400" dirty="0" smtClean="0">
                <a:latin typeface="Gill Sans"/>
              </a:rPr>
              <a:t> Son, Korean Congressman and Han </a:t>
            </a:r>
            <a:r>
              <a:rPr lang="en-US" altLang="ko-KR" sz="1400" dirty="0" err="1" smtClean="0">
                <a:latin typeface="Gill Sans"/>
              </a:rPr>
              <a:t>Taek</a:t>
            </a:r>
            <a:r>
              <a:rPr lang="en-US" altLang="ko-KR" sz="1400" dirty="0" smtClean="0">
                <a:latin typeface="Gill Sans"/>
              </a:rPr>
              <a:t> </a:t>
            </a:r>
            <a:r>
              <a:rPr lang="en-US" altLang="ko-KR" sz="1400" dirty="0" err="1" smtClean="0">
                <a:latin typeface="Gill Sans"/>
              </a:rPr>
              <a:t>Im</a:t>
            </a:r>
            <a:r>
              <a:rPr lang="en-US" altLang="ko-KR" sz="1400" dirty="0" smtClean="0">
                <a:latin typeface="Gill Sans"/>
              </a:rPr>
              <a:t>, Korean Ambassador to Romania</a:t>
            </a:r>
          </a:p>
          <a:p>
            <a:pPr lvl="1" eaLnBrk="1" hangingPunct="1">
              <a:buFontTx/>
              <a:buChar char="-"/>
            </a:pPr>
            <a:r>
              <a:rPr lang="en-US" altLang="ko-KR" sz="1400" dirty="0" smtClean="0">
                <a:latin typeface="Gill Sans"/>
              </a:rPr>
              <a:t>21 worldwide famous artist awards were given for promoting Korea</a:t>
            </a:r>
          </a:p>
          <a:p>
            <a:pPr lvl="1" eaLnBrk="1" hangingPunct="1">
              <a:buFontTx/>
              <a:buChar char="-"/>
            </a:pPr>
            <a:r>
              <a:rPr lang="en-US" altLang="ko-KR" sz="1400" dirty="0" smtClean="0">
                <a:latin typeface="Gill Sans"/>
              </a:rPr>
              <a:t>‘International Women Artists Award’ </a:t>
            </a:r>
            <a:endParaRPr lang="en-US" altLang="ko-KR" sz="1400" dirty="0">
              <a:latin typeface="Gill Sans"/>
            </a:endParaRPr>
          </a:p>
          <a:p>
            <a:pPr lvl="2" eaLnBrk="1" hangingPunct="1">
              <a:buFontTx/>
              <a:buChar char="-"/>
            </a:pPr>
            <a:r>
              <a:rPr lang="en-US" altLang="ko-KR" sz="1200" dirty="0" smtClean="0">
                <a:latin typeface="Gill Sans"/>
              </a:rPr>
              <a:t>KOWIN DC Chapter Award Recipient:  Hong </a:t>
            </a:r>
            <a:r>
              <a:rPr lang="en-US" altLang="ko-KR" sz="1200" dirty="0" err="1" smtClean="0">
                <a:latin typeface="Gill Sans"/>
              </a:rPr>
              <a:t>Ja</a:t>
            </a:r>
            <a:r>
              <a:rPr lang="en-US" altLang="ko-KR" sz="1200" dirty="0" smtClean="0">
                <a:latin typeface="Gill Sans"/>
              </a:rPr>
              <a:t> Kim</a:t>
            </a:r>
          </a:p>
          <a:p>
            <a:pPr lvl="2" eaLnBrk="1" hangingPunct="1">
              <a:buFontTx/>
              <a:buChar char="-"/>
            </a:pPr>
            <a:r>
              <a:rPr lang="en-US" altLang="ko-KR" sz="1200" dirty="0" smtClean="0">
                <a:latin typeface="Gill Sans"/>
                <a:ea typeface="MS PGothic"/>
              </a:rPr>
              <a:t>Cultural Seminars</a:t>
            </a:r>
          </a:p>
          <a:p>
            <a:pPr lvl="2" eaLnBrk="1" hangingPunct="1">
              <a:buFontTx/>
              <a:buChar char="-"/>
            </a:pPr>
            <a:r>
              <a:rPr lang="en-US" altLang="ko-KR" sz="1200" dirty="0" smtClean="0">
                <a:latin typeface="Gill Sans"/>
                <a:ea typeface="MS PGothic"/>
              </a:rPr>
              <a:t>Hong </a:t>
            </a:r>
            <a:r>
              <a:rPr lang="en-US" altLang="ko-KR" sz="1200" dirty="0" err="1" smtClean="0">
                <a:latin typeface="Gill Sans"/>
                <a:ea typeface="MS PGothic"/>
              </a:rPr>
              <a:t>Ja</a:t>
            </a:r>
            <a:r>
              <a:rPr lang="en-US" altLang="ko-KR" sz="1200" dirty="0" smtClean="0">
                <a:latin typeface="Gill Sans"/>
                <a:ea typeface="MS PGothic"/>
              </a:rPr>
              <a:t> Kim:  ‘The Last 40 Years of my Artist Life”</a:t>
            </a:r>
          </a:p>
          <a:p>
            <a:pPr lvl="2" eaLnBrk="1" hangingPunct="1">
              <a:buFontTx/>
              <a:buChar char="-"/>
            </a:pPr>
            <a:r>
              <a:rPr lang="en-US" altLang="ko-KR" sz="1200" dirty="0" smtClean="0">
                <a:latin typeface="Gill Sans"/>
                <a:ea typeface="MS PGothic"/>
              </a:rPr>
              <a:t>Sue-</a:t>
            </a:r>
            <a:r>
              <a:rPr lang="en-US" altLang="ko-KR" sz="1200" dirty="0" err="1" smtClean="0">
                <a:latin typeface="Gill Sans"/>
                <a:ea typeface="MS PGothic"/>
              </a:rPr>
              <a:t>Kyong</a:t>
            </a:r>
            <a:r>
              <a:rPr lang="en-US" altLang="ko-KR" sz="1200" dirty="0" smtClean="0">
                <a:latin typeface="Gill Sans"/>
                <a:ea typeface="MS PGothic"/>
              </a:rPr>
              <a:t> </a:t>
            </a:r>
            <a:r>
              <a:rPr lang="en-US" altLang="ko-KR" sz="1200" dirty="0" err="1" smtClean="0">
                <a:latin typeface="Gill Sans"/>
                <a:ea typeface="MS PGothic"/>
              </a:rPr>
              <a:t>Vittas</a:t>
            </a:r>
            <a:r>
              <a:rPr lang="en-US" altLang="ko-KR" sz="1200" dirty="0" smtClean="0">
                <a:latin typeface="Gill Sans"/>
                <a:ea typeface="MS PGothic"/>
              </a:rPr>
              <a:t>-Shin:  ‘International Dinner Party Etiquette</a:t>
            </a:r>
            <a:r>
              <a:rPr lang="en-US" altLang="ko-KR" sz="1000" dirty="0" smtClean="0">
                <a:latin typeface="Gill Sans"/>
                <a:ea typeface="MS PGothic"/>
              </a:rPr>
              <a:t>’</a:t>
            </a:r>
          </a:p>
          <a:p>
            <a:pPr lvl="2" eaLnBrk="1" hangingPunct="1">
              <a:buFontTx/>
              <a:buChar char="-"/>
            </a:pPr>
            <a:endParaRPr lang="en-US" altLang="ko-KR" sz="1000" dirty="0" smtClean="0">
              <a:latin typeface="Gill Sans"/>
              <a:ea typeface="MS PGothic"/>
            </a:endParaRPr>
          </a:p>
        </p:txBody>
      </p:sp>
      <p:pic>
        <p:nvPicPr>
          <p:cNvPr id="17411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739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6386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2012-06-15 12.50.1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3167">
            <a:off x="373530" y="1942355"/>
            <a:ext cx="5476158" cy="4063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hot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35612">
            <a:off x="5984089" y="1530632"/>
            <a:ext cx="1956900" cy="222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photo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56273">
            <a:off x="4149167" y="4183528"/>
            <a:ext cx="4468629" cy="2106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24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ko-KR" sz="1600" dirty="0" smtClean="0">
                <a:latin typeface="Gill Sans"/>
                <a:ea typeface="MS PGothic"/>
                <a:cs typeface="Gill Sans"/>
              </a:rPr>
              <a:t>[Reports on September – December, 2011 Activities]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>
                <a:latin typeface="Gill Sans"/>
                <a:ea typeface="MS PGothic"/>
                <a:cs typeface="Gill Sans"/>
              </a:rPr>
              <a:t>2011 The Third Membership Meeting</a:t>
            </a:r>
          </a:p>
          <a:p>
            <a:pPr lvl="1" eaLnBrk="1" hangingPunct="1">
              <a:buFontTx/>
              <a:buChar char="•"/>
            </a:pPr>
            <a:r>
              <a:rPr lang="en-US" altLang="en-US" sz="1800" dirty="0" smtClean="0">
                <a:latin typeface="Gill Sans"/>
                <a:ea typeface="MS PGothic"/>
                <a:cs typeface="Gill Sans"/>
              </a:rPr>
              <a:t>October 4, 2011 at </a:t>
            </a:r>
            <a:r>
              <a:rPr lang="en-US" sz="1800" dirty="0" smtClean="0"/>
              <a:t>Woo </a:t>
            </a:r>
            <a:r>
              <a:rPr lang="en-US" sz="1800" dirty="0" err="1"/>
              <a:t>Lae</a:t>
            </a:r>
            <a:r>
              <a:rPr lang="en-US" sz="1800" dirty="0"/>
              <a:t> Oak </a:t>
            </a:r>
            <a:r>
              <a:rPr lang="en-US" sz="1800" dirty="0" smtClean="0"/>
              <a:t>(Tyson’s Corner)</a:t>
            </a:r>
          </a:p>
          <a:p>
            <a:pPr lvl="1" eaLnBrk="1" hangingPunct="1">
              <a:buFontTx/>
              <a:buChar char="•"/>
            </a:pPr>
            <a:r>
              <a:rPr lang="en-US" sz="1800" dirty="0"/>
              <a:t>Members Present: </a:t>
            </a:r>
            <a:r>
              <a:rPr lang="en-US" sz="1500" dirty="0" err="1"/>
              <a:t>Myong</a:t>
            </a:r>
            <a:r>
              <a:rPr lang="en-US" sz="1500" dirty="0"/>
              <a:t> Ho (Lucy) Nam (President), Jung-</a:t>
            </a:r>
            <a:r>
              <a:rPr lang="en-US" sz="1500" dirty="0" err="1"/>
              <a:t>Sil</a:t>
            </a:r>
            <a:r>
              <a:rPr lang="en-US" sz="1500" dirty="0"/>
              <a:t> </a:t>
            </a:r>
            <a:r>
              <a:rPr lang="en-US" sz="1500" dirty="0" smtClean="0"/>
              <a:t>Lee, </a:t>
            </a:r>
            <a:r>
              <a:rPr lang="en-US" sz="1500" dirty="0"/>
              <a:t>Sami </a:t>
            </a:r>
            <a:r>
              <a:rPr lang="en-US" sz="1500" dirty="0" err="1" smtClean="0"/>
              <a:t>Lauri</a:t>
            </a:r>
            <a:r>
              <a:rPr lang="en-US" sz="1500" dirty="0" smtClean="0"/>
              <a:t>, </a:t>
            </a:r>
            <a:r>
              <a:rPr lang="en-US" sz="1500" dirty="0" err="1"/>
              <a:t>Jina</a:t>
            </a:r>
            <a:r>
              <a:rPr lang="en-US" sz="1500" dirty="0"/>
              <a:t> Kim, </a:t>
            </a:r>
            <a:r>
              <a:rPr lang="en-US" sz="1500" dirty="0" err="1"/>
              <a:t>Kwang-Ja</a:t>
            </a:r>
            <a:r>
              <a:rPr lang="en-US" sz="1500" dirty="0"/>
              <a:t> Kim, </a:t>
            </a:r>
            <a:r>
              <a:rPr lang="en-US" sz="1500" dirty="0" err="1"/>
              <a:t>Eun</a:t>
            </a:r>
            <a:r>
              <a:rPr lang="en-US" sz="1500" dirty="0"/>
              <a:t> </a:t>
            </a:r>
            <a:r>
              <a:rPr lang="en-US" sz="1500" dirty="0" err="1"/>
              <a:t>Ae</a:t>
            </a:r>
            <a:r>
              <a:rPr lang="en-US" sz="1500" dirty="0"/>
              <a:t> Lee, </a:t>
            </a:r>
            <a:r>
              <a:rPr lang="en-US" sz="1500" dirty="0" err="1"/>
              <a:t>Junghee</a:t>
            </a:r>
            <a:r>
              <a:rPr lang="en-US" sz="1500" dirty="0"/>
              <a:t> Lee, </a:t>
            </a:r>
            <a:r>
              <a:rPr lang="en-US" sz="1500" dirty="0" err="1"/>
              <a:t>Myung</a:t>
            </a:r>
            <a:r>
              <a:rPr lang="en-US" sz="1500" dirty="0"/>
              <a:t> </a:t>
            </a:r>
            <a:r>
              <a:rPr lang="en-US" sz="1500" dirty="0" err="1"/>
              <a:t>Ja</a:t>
            </a:r>
            <a:r>
              <a:rPr lang="en-US" sz="1500" dirty="0"/>
              <a:t> Lee, </a:t>
            </a:r>
            <a:r>
              <a:rPr lang="en-US" sz="1500" dirty="0" err="1"/>
              <a:t>Meeree</a:t>
            </a:r>
            <a:r>
              <a:rPr lang="en-US" sz="1500" dirty="0"/>
              <a:t> Ham, Florence Lowe-Lee, Sue-</a:t>
            </a:r>
            <a:r>
              <a:rPr lang="en-US" sz="1500" dirty="0" err="1"/>
              <a:t>Kyong</a:t>
            </a:r>
            <a:r>
              <a:rPr lang="en-US" sz="1500" dirty="0"/>
              <a:t> Shin </a:t>
            </a:r>
            <a:r>
              <a:rPr lang="en-US" sz="1500" dirty="0" err="1"/>
              <a:t>Vittas</a:t>
            </a:r>
            <a:r>
              <a:rPr lang="en-US" sz="1500" dirty="0"/>
              <a:t>, Susan Oh, </a:t>
            </a:r>
            <a:r>
              <a:rPr lang="en-US" sz="1500" dirty="0" err="1"/>
              <a:t>Balbina</a:t>
            </a:r>
            <a:r>
              <a:rPr lang="en-US" sz="1500" dirty="0"/>
              <a:t> Hwang, Kimberly </a:t>
            </a:r>
            <a:r>
              <a:rPr lang="en-US" sz="1500" dirty="0" err="1"/>
              <a:t>Gube</a:t>
            </a:r>
            <a:r>
              <a:rPr lang="en-US" sz="1500" dirty="0"/>
              <a:t>, Jung Ran Lim, Erika Shin (Fellow</a:t>
            </a:r>
            <a:r>
              <a:rPr lang="en-US" sz="1500" dirty="0" smtClean="0"/>
              <a:t>) &amp; </a:t>
            </a:r>
            <a:r>
              <a:rPr lang="en-US" sz="1500" b="1" dirty="0" smtClean="0"/>
              <a:t>Guests</a:t>
            </a:r>
            <a:r>
              <a:rPr lang="en-US" sz="1500" dirty="0"/>
              <a:t>: </a:t>
            </a:r>
            <a:r>
              <a:rPr lang="en-US" sz="1500" dirty="0" err="1" smtClean="0"/>
              <a:t>Ji</a:t>
            </a:r>
            <a:r>
              <a:rPr lang="en-US" sz="1500" dirty="0"/>
              <a:t>-</a:t>
            </a:r>
            <a:r>
              <a:rPr lang="en-US" sz="1500" dirty="0" smtClean="0"/>
              <a:t>young Cho, </a:t>
            </a:r>
            <a:r>
              <a:rPr lang="en-US" sz="1500" dirty="0"/>
              <a:t>Sara Yun, Young-</a:t>
            </a:r>
            <a:r>
              <a:rPr lang="en-US" sz="1500" dirty="0" err="1"/>
              <a:t>eun</a:t>
            </a:r>
            <a:r>
              <a:rPr lang="en-US" sz="1500" dirty="0"/>
              <a:t> </a:t>
            </a:r>
            <a:r>
              <a:rPr lang="en-US" sz="1500" dirty="0" smtClean="0"/>
              <a:t>Na</a:t>
            </a:r>
            <a:endParaRPr lang="en-US" altLang="en-US" sz="1500" dirty="0">
              <a:latin typeface="Gill Sans"/>
              <a:ea typeface="MS PGothic"/>
              <a:cs typeface="Gill Sans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1800" dirty="0" smtClean="0">
                <a:latin typeface="Gill Sans"/>
                <a:ea typeface="MS PGothic"/>
                <a:cs typeface="Gill Sans"/>
              </a:rPr>
              <a:t>Main Topics:</a:t>
            </a:r>
          </a:p>
          <a:p>
            <a:pPr lvl="2" eaLnBrk="1" hangingPunct="1">
              <a:buFontTx/>
              <a:buChar char="•"/>
            </a:pPr>
            <a:r>
              <a:rPr lang="en-US" sz="1500" dirty="0" smtClean="0"/>
              <a:t>Kimberly </a:t>
            </a:r>
            <a:r>
              <a:rPr lang="en-US" sz="1500" dirty="0" err="1" smtClean="0"/>
              <a:t>Gube</a:t>
            </a:r>
            <a:r>
              <a:rPr lang="en-US" sz="1500" dirty="0" smtClean="0"/>
              <a:t> and other participants’ presentation with picture slide show about 2011 Annual KOWIN International Convention in Ulsan, Korea</a:t>
            </a:r>
          </a:p>
          <a:p>
            <a:pPr lvl="2" eaLnBrk="1" hangingPunct="1">
              <a:buFontTx/>
              <a:buChar char="•"/>
            </a:pPr>
            <a:r>
              <a:rPr lang="en-US" sz="1500" dirty="0" smtClean="0"/>
              <a:t>Discussions, lead by this year’s Chair </a:t>
            </a:r>
            <a:r>
              <a:rPr lang="en-US" sz="1500" dirty="0" err="1" smtClean="0"/>
              <a:t>Balbina</a:t>
            </a:r>
            <a:r>
              <a:rPr lang="en-US" sz="1500" dirty="0" smtClean="0"/>
              <a:t> Hwang, on specific items of 2011 KOWIN DC Leadership Seminar (at the SAIS auditorium, DC, with the </a:t>
            </a:r>
            <a:r>
              <a:rPr lang="en-US" sz="1500" dirty="0" err="1" smtClean="0"/>
              <a:t>Sejong</a:t>
            </a:r>
            <a:r>
              <a:rPr lang="en-US" sz="1500" dirty="0" smtClean="0"/>
              <a:t> Society), such as the theme, the list of mentors, panelists, group mentoring organization, </a:t>
            </a:r>
            <a:r>
              <a:rPr lang="en-US" sz="1500" dirty="0"/>
              <a:t>the career tracks to be represented, time </a:t>
            </a:r>
            <a:r>
              <a:rPr lang="en-US" sz="1500" dirty="0" smtClean="0"/>
              <a:t>frame, food catering, etc.</a:t>
            </a:r>
          </a:p>
          <a:p>
            <a:pPr lvl="2" eaLnBrk="1" hangingPunct="1">
              <a:buFontTx/>
              <a:buChar char="•"/>
            </a:pPr>
            <a:r>
              <a:rPr lang="en-US" sz="1500" dirty="0" smtClean="0"/>
              <a:t>Financial </a:t>
            </a:r>
            <a:r>
              <a:rPr lang="en-US" sz="1500" dirty="0"/>
              <a:t>report, update on </a:t>
            </a:r>
            <a:r>
              <a:rPr lang="en-US" sz="1500" dirty="0" smtClean="0"/>
              <a:t>KOWIN DC website </a:t>
            </a:r>
            <a:r>
              <a:rPr lang="en-US" sz="1500" dirty="0"/>
              <a:t>project, presentation by </a:t>
            </a:r>
            <a:r>
              <a:rPr lang="en-US" sz="1500" dirty="0" err="1"/>
              <a:t>Jina</a:t>
            </a:r>
            <a:r>
              <a:rPr lang="en-US" sz="1500" dirty="0"/>
              <a:t> Kim and </a:t>
            </a:r>
            <a:r>
              <a:rPr lang="en-US" sz="1500" dirty="0" err="1"/>
              <a:t>Ji</a:t>
            </a:r>
            <a:r>
              <a:rPr lang="en-US" sz="1500" dirty="0"/>
              <a:t>-young Cho on the Korean Service Foundation’s Fund Raising Banquet in 2012 Spring, and KASF’s Scholarship Award Banquet</a:t>
            </a:r>
            <a:r>
              <a:rPr lang="en-US" sz="1500" dirty="0" smtClean="0"/>
              <a:t>.</a:t>
            </a:r>
            <a:endParaRPr lang="en-US" altLang="ja-JP" sz="1500" dirty="0" smtClean="0">
              <a:latin typeface="Gill Sans"/>
              <a:ea typeface="MS PGothic"/>
              <a:cs typeface="Gill Sans"/>
            </a:endParaRPr>
          </a:p>
        </p:txBody>
      </p:sp>
      <p:pic>
        <p:nvPicPr>
          <p:cNvPr id="15363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2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147484" y="1482008"/>
            <a:ext cx="8819535" cy="4692650"/>
          </a:xfrm>
        </p:spPr>
        <p:txBody>
          <a:bodyPr/>
          <a:lstStyle/>
          <a:p>
            <a:pPr marL="0" indent="0" eaLnBrk="1" hangingPunct="1">
              <a:buClr>
                <a:srgbClr val="727CA3"/>
              </a:buClr>
              <a:buNone/>
            </a:pPr>
            <a:r>
              <a:rPr lang="en-US" altLang="ko-KR" sz="1600" dirty="0">
                <a:latin typeface="Gill Sans"/>
                <a:ea typeface="MS PGothic"/>
                <a:cs typeface="Gill Sans"/>
              </a:rPr>
              <a:t>[Reports on January– August, 2012 Activities</a:t>
            </a:r>
            <a:r>
              <a:rPr lang="en-US" altLang="ko-KR" sz="1600" dirty="0" smtClean="0">
                <a:latin typeface="Gill Sans"/>
                <a:ea typeface="MS PGothic"/>
                <a:cs typeface="Gill Sans"/>
              </a:rPr>
              <a:t>]</a:t>
            </a:r>
            <a:endParaRPr lang="en-US" altLang="ko-KR" sz="1600" dirty="0" smtClean="0">
              <a:solidFill>
                <a:srgbClr val="000000"/>
              </a:solidFill>
              <a:latin typeface="ＭＳ Ｐゴシック"/>
            </a:endParaRPr>
          </a:p>
          <a:p>
            <a:pPr eaLnBrk="1" hangingPunct="1">
              <a:buClr>
                <a:srgbClr val="727CA3"/>
              </a:buClr>
            </a:pP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2012 </a:t>
            </a: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2</a:t>
            </a:r>
            <a:r>
              <a:rPr lang="en-US" altLang="ko-KR" sz="2000" baseline="30000" dirty="0" smtClean="0">
                <a:solidFill>
                  <a:srgbClr val="000000"/>
                </a:solidFill>
                <a:latin typeface="Gill Sans"/>
              </a:rPr>
              <a:t>nd</a:t>
            </a: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 Membership </a:t>
            </a:r>
            <a:r>
              <a:rPr lang="en-US" altLang="ko-KR" sz="2000" dirty="0" smtClean="0">
                <a:solidFill>
                  <a:srgbClr val="000000"/>
                </a:solidFill>
                <a:latin typeface="Gill Sans"/>
              </a:rPr>
              <a:t>Meeting</a:t>
            </a:r>
            <a:br>
              <a:rPr lang="en-US" altLang="ko-KR" sz="2000" dirty="0" smtClean="0">
                <a:solidFill>
                  <a:srgbClr val="000000"/>
                </a:solidFill>
                <a:latin typeface="Gill Sans"/>
              </a:rPr>
            </a:br>
            <a:endParaRPr lang="en-US" altLang="ko-KR" sz="600" dirty="0" smtClean="0">
              <a:solidFill>
                <a:srgbClr val="464653"/>
              </a:solidFill>
              <a:latin typeface="Gill Sans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dirty="0" smtClean="0">
                <a:solidFill>
                  <a:srgbClr val="464653"/>
                </a:solidFill>
                <a:latin typeface="Gill Sans"/>
              </a:rPr>
              <a:t>Date and Location: </a:t>
            </a:r>
            <a:r>
              <a:rPr lang="en-US" altLang="ko-KR" sz="1400" dirty="0" smtClean="0">
                <a:solidFill>
                  <a:srgbClr val="464653"/>
                </a:solidFill>
                <a:latin typeface="Gill Sans"/>
              </a:rPr>
              <a:t>July </a:t>
            </a:r>
            <a:r>
              <a:rPr lang="en-US" altLang="ko-KR" sz="1400" dirty="0" smtClean="0">
                <a:solidFill>
                  <a:srgbClr val="464653"/>
                </a:solidFill>
                <a:latin typeface="Gill Sans"/>
              </a:rPr>
              <a:t>12</a:t>
            </a:r>
            <a:r>
              <a:rPr lang="en-US" altLang="ko-KR" sz="1400" baseline="30000" dirty="0" smtClean="0">
                <a:solidFill>
                  <a:srgbClr val="464653"/>
                </a:solidFill>
                <a:latin typeface="Gill Sans"/>
              </a:rPr>
              <a:t>th</a:t>
            </a:r>
            <a:r>
              <a:rPr lang="en-US" altLang="ko-KR" sz="1400" dirty="0" smtClean="0">
                <a:solidFill>
                  <a:srgbClr val="464653"/>
                </a:solidFill>
                <a:latin typeface="Gill Sans"/>
              </a:rPr>
              <a:t>, 2012, Woo </a:t>
            </a:r>
            <a:r>
              <a:rPr lang="en-US" altLang="ko-KR" sz="1400" dirty="0" err="1" smtClean="0">
                <a:solidFill>
                  <a:srgbClr val="464653"/>
                </a:solidFill>
                <a:latin typeface="Gill Sans"/>
              </a:rPr>
              <a:t>Lae</a:t>
            </a:r>
            <a:r>
              <a:rPr lang="en-US" altLang="ko-KR" sz="1400" dirty="0" smtClean="0">
                <a:solidFill>
                  <a:srgbClr val="464653"/>
                </a:solidFill>
                <a:latin typeface="Gill Sans"/>
              </a:rPr>
              <a:t> Oak (Tyson’s Corner) 16 people </a:t>
            </a:r>
            <a:r>
              <a:rPr lang="en-US" altLang="ko-KR" sz="1400" dirty="0" smtClean="0">
                <a:solidFill>
                  <a:srgbClr val="464653"/>
                </a:solidFill>
                <a:latin typeface="Gill Sans"/>
              </a:rPr>
              <a:t>attended</a:t>
            </a:r>
            <a:endParaRPr lang="en-US" altLang="ko-KR" sz="600" dirty="0" smtClean="0">
              <a:latin typeface="Gill Sans"/>
            </a:endParaRPr>
          </a:p>
          <a:p>
            <a:pPr lvl="1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600" dirty="0" smtClean="0">
                <a:latin typeface="Gill Sans"/>
              </a:rPr>
              <a:t>Main </a:t>
            </a:r>
            <a:r>
              <a:rPr lang="en-US" altLang="ko-KR" sz="1600" dirty="0" smtClean="0">
                <a:latin typeface="Gill Sans"/>
              </a:rPr>
              <a:t>Content: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Vice President Jung </a:t>
            </a:r>
            <a:r>
              <a:rPr lang="en-US" altLang="ko-KR" sz="1400" dirty="0" err="1" smtClean="0">
                <a:solidFill>
                  <a:schemeClr val="tx2"/>
                </a:solidFill>
                <a:latin typeface="Gill Sans"/>
              </a:rPr>
              <a:t>Hee</a:t>
            </a: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 Lee began with a welcoming speech and introduced new members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3</a:t>
            </a:r>
            <a:r>
              <a:rPr lang="en-US" altLang="ko-KR" sz="1400" baseline="30000" dirty="0" smtClean="0">
                <a:solidFill>
                  <a:schemeClr val="tx2"/>
                </a:solidFill>
                <a:latin typeface="Gill Sans"/>
              </a:rPr>
              <a:t>rd</a:t>
            </a: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 KOWINNER Slideshow with pictures and videos were shown.  Also it was announced that the 4</a:t>
            </a:r>
            <a:r>
              <a:rPr lang="en-US" altLang="ko-KR" sz="1400" baseline="30000" dirty="0" smtClean="0">
                <a:solidFill>
                  <a:schemeClr val="tx2"/>
                </a:solidFill>
                <a:latin typeface="Gill Sans"/>
              </a:rPr>
              <a:t>th</a:t>
            </a: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 KOWINNER Convention will be held in New Delhi, India in January 2014</a:t>
            </a:r>
            <a:endParaRPr lang="en-US" altLang="ko-KR" sz="1200" dirty="0">
              <a:solidFill>
                <a:schemeClr val="tx2"/>
              </a:solidFill>
              <a:latin typeface="Gill Sans"/>
            </a:endParaRP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The previous fellow, Erika Shin, was presented a certificate of completion and subsidy for her work</a:t>
            </a:r>
            <a:endParaRPr lang="en-US" altLang="ko-KR" sz="1400" dirty="0">
              <a:solidFill>
                <a:schemeClr val="tx2"/>
              </a:solidFill>
              <a:latin typeface="Gill Sans"/>
            </a:endParaRP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2012-2013 New Fellow, Margaret Susie Won, was introduced and gave a introductory speech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2012</a:t>
            </a:r>
            <a:r>
              <a:rPr lang="ko-KR" altLang="en-US" sz="1400" dirty="0">
                <a:solidFill>
                  <a:schemeClr val="tx2"/>
                </a:solidFill>
                <a:latin typeface="Gill Sans"/>
              </a:rPr>
              <a:t> </a:t>
            </a: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Half-Year Report on the new, upcoming events(Leadership Seminar, Christmas Gala etc.) by the Committee chairs </a:t>
            </a:r>
            <a:r>
              <a:rPr lang="en-US" altLang="ko-KR" sz="1400" dirty="0">
                <a:solidFill>
                  <a:schemeClr val="tx2"/>
                </a:solidFill>
                <a:latin typeface="Gill Sans"/>
              </a:rPr>
              <a:t/>
            </a:r>
            <a:br>
              <a:rPr lang="en-US" altLang="ko-KR" sz="1400" dirty="0">
                <a:solidFill>
                  <a:schemeClr val="tx2"/>
                </a:solidFill>
                <a:latin typeface="Gill Sans"/>
              </a:rPr>
            </a:b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Updated news, preparation and planning for the events</a:t>
            </a:r>
          </a:p>
          <a:p>
            <a:pPr lvl="3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Seminar Committee:  They are trying to confirm the Key-note Speaker from a list of four people</a:t>
            </a:r>
          </a:p>
          <a:p>
            <a:pPr lvl="3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Gala Committee:  They had July meeting. There are 10 people on the committee.</a:t>
            </a:r>
          </a:p>
          <a:p>
            <a:pPr lvl="3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Fundraising Committee:  New committee co-chair, Dr. Suzanne Kim </a:t>
            </a:r>
            <a:r>
              <a:rPr lang="en-US" altLang="ko-KR" sz="1200" dirty="0" err="1" smtClean="0">
                <a:solidFill>
                  <a:schemeClr val="tx2"/>
                </a:solidFill>
                <a:latin typeface="Gill Sans"/>
              </a:rPr>
              <a:t>Doud</a:t>
            </a: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 </a:t>
            </a:r>
            <a:r>
              <a:rPr lang="en-US" altLang="ko-KR" sz="1200" dirty="0" err="1" smtClean="0">
                <a:solidFill>
                  <a:schemeClr val="tx2"/>
                </a:solidFill>
                <a:latin typeface="Gill Sans"/>
              </a:rPr>
              <a:t>Galli</a:t>
            </a: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, presented her Glycolic Peel Promotion in order to raise funds for the KOWIN DC fellowship</a:t>
            </a:r>
          </a:p>
          <a:p>
            <a:pPr lvl="2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The decision on who will attend the August 12</a:t>
            </a:r>
            <a:r>
              <a:rPr lang="en-US" altLang="ko-KR" sz="1400" baseline="30000" dirty="0" smtClean="0">
                <a:solidFill>
                  <a:schemeClr val="tx2"/>
                </a:solidFill>
                <a:latin typeface="Gill Sans"/>
              </a:rPr>
              <a:t>th</a:t>
            </a: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 KOWIN International Convention in </a:t>
            </a:r>
            <a:r>
              <a:rPr lang="en-US" altLang="ko-KR" sz="1400" dirty="0" err="1" smtClean="0">
                <a:solidFill>
                  <a:schemeClr val="tx2"/>
                </a:solidFill>
                <a:latin typeface="Gill Sans"/>
              </a:rPr>
              <a:t>Yeosu</a:t>
            </a:r>
            <a:r>
              <a:rPr lang="en-US" altLang="ko-KR" sz="1400" dirty="0" smtClean="0">
                <a:solidFill>
                  <a:schemeClr val="tx2"/>
                </a:solidFill>
                <a:latin typeface="Gill Sans"/>
              </a:rPr>
              <a:t>, Korea was announced</a:t>
            </a:r>
          </a:p>
          <a:p>
            <a:pPr lvl="3">
              <a:buClr>
                <a:srgbClr val="9FB8CD"/>
              </a:buClr>
              <a:buFont typeface="Wingdings" pitchFamily="2" charset="2"/>
              <a:buChar char="v"/>
            </a:pP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DC Chapter President, </a:t>
            </a:r>
            <a:r>
              <a:rPr lang="en-US" altLang="ko-KR" sz="1200" dirty="0" err="1" smtClean="0">
                <a:solidFill>
                  <a:schemeClr val="tx2"/>
                </a:solidFill>
                <a:latin typeface="Gill Sans"/>
              </a:rPr>
              <a:t>Myong</a:t>
            </a: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-ho (Lucy) Nam, Stella Yi, Helen Won, Judi Rhee </a:t>
            </a:r>
            <a:r>
              <a:rPr lang="en-US" altLang="ko-KR" sz="1200" dirty="0" err="1" smtClean="0">
                <a:solidFill>
                  <a:schemeClr val="tx2"/>
                </a:solidFill>
                <a:latin typeface="Gill Sans"/>
              </a:rPr>
              <a:t>Alloway</a:t>
            </a: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, Suzanne Kim </a:t>
            </a:r>
            <a:r>
              <a:rPr lang="en-US" altLang="ko-KR" sz="1200" dirty="0" err="1" smtClean="0">
                <a:solidFill>
                  <a:schemeClr val="tx2"/>
                </a:solidFill>
                <a:latin typeface="Gill Sans"/>
              </a:rPr>
              <a:t>Doud</a:t>
            </a: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 </a:t>
            </a:r>
            <a:r>
              <a:rPr lang="en-US" altLang="ko-KR" sz="1200" dirty="0" err="1" smtClean="0">
                <a:solidFill>
                  <a:schemeClr val="tx2"/>
                </a:solidFill>
                <a:latin typeface="Gill Sans"/>
              </a:rPr>
              <a:t>Galli</a:t>
            </a: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, Sue-</a:t>
            </a:r>
            <a:r>
              <a:rPr lang="en-US" altLang="ko-KR" sz="1200" dirty="0" err="1" smtClean="0">
                <a:solidFill>
                  <a:schemeClr val="tx2"/>
                </a:solidFill>
                <a:latin typeface="Gill Sans"/>
              </a:rPr>
              <a:t>Kyong</a:t>
            </a: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 </a:t>
            </a:r>
            <a:r>
              <a:rPr lang="en-US" altLang="ko-KR" sz="1200" dirty="0" err="1" smtClean="0">
                <a:solidFill>
                  <a:schemeClr val="tx2"/>
                </a:solidFill>
                <a:latin typeface="Gill Sans"/>
              </a:rPr>
              <a:t>Vittas</a:t>
            </a:r>
            <a:r>
              <a:rPr lang="en-US" altLang="ko-KR" sz="1200" dirty="0" smtClean="0">
                <a:solidFill>
                  <a:schemeClr val="tx2"/>
                </a:solidFill>
                <a:latin typeface="Gill Sans"/>
              </a:rPr>
              <a:t>-Shin as well as Fellow, Margaret Susie Won. There is a total of 8 members attending. </a:t>
            </a:r>
            <a:endParaRPr lang="en-US" altLang="ko-KR" sz="1200" dirty="0">
              <a:solidFill>
                <a:schemeClr val="tx2"/>
              </a:solidFill>
              <a:latin typeface="Gill Sans"/>
            </a:endParaRPr>
          </a:p>
        </p:txBody>
      </p:sp>
      <p:pic>
        <p:nvPicPr>
          <p:cNvPr id="27651" name="Picture 2" descr="KOWIN masthe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10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6386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N597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05" y="2764259"/>
            <a:ext cx="6028692" cy="3224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DSCN596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0077">
            <a:off x="5817504" y="1801271"/>
            <a:ext cx="3022864" cy="2165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03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6386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AM_26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294" y="1768872"/>
            <a:ext cx="5737411" cy="430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992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/>
            <a:endParaRPr lang="ko-KR" altLang="en-US" dirty="0" smtClean="0">
              <a:latin typeface="Gill Sans "/>
              <a:ea typeface="MS PGothic"/>
            </a:endParaRPr>
          </a:p>
          <a:p>
            <a:pPr eaLnBrk="1" hangingPunct="1"/>
            <a:r>
              <a:rPr lang="en-US" altLang="ko-KR" sz="2000" b="1" dirty="0" smtClean="0">
                <a:latin typeface="Gill Sans "/>
                <a:ea typeface="MS PGothic"/>
              </a:rPr>
              <a:t>KOWIN DC Chapter E-Newsletter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latin typeface="Gill Sans "/>
              <a:ea typeface="MS PGothic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latin typeface="Gill Sans "/>
                <a:ea typeface="MS PGothic"/>
              </a:rPr>
              <a:t>Published twice a year</a:t>
            </a:r>
            <a:endParaRPr lang="en-US" altLang="ko-KR" sz="1800" dirty="0" smtClean="0">
              <a:latin typeface="Gill Sans "/>
              <a:ea typeface="MS PGothic"/>
            </a:endParaRP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500" dirty="0" smtClean="0">
                <a:latin typeface="Gill Sans "/>
                <a:ea typeface="MS PGothic"/>
              </a:rPr>
              <a:t>1</a:t>
            </a:r>
            <a:r>
              <a:rPr lang="en-US" altLang="ko-KR" sz="1500" baseline="30000" dirty="0" smtClean="0">
                <a:latin typeface="Gill Sans "/>
                <a:ea typeface="MS PGothic"/>
              </a:rPr>
              <a:t>st</a:t>
            </a:r>
            <a:r>
              <a:rPr lang="en-US" altLang="ko-KR" sz="1500" dirty="0" smtClean="0">
                <a:latin typeface="Gill Sans "/>
                <a:ea typeface="MS PGothic"/>
              </a:rPr>
              <a:t> </a:t>
            </a:r>
            <a:r>
              <a:rPr lang="en-US" altLang="ko-KR" sz="1500" dirty="0" smtClean="0">
                <a:latin typeface="Gill Sans "/>
                <a:ea typeface="MS PGothic"/>
              </a:rPr>
              <a:t>Volume: </a:t>
            </a:r>
            <a:r>
              <a:rPr lang="en-US" altLang="ko-KR" sz="1500" dirty="0" smtClean="0">
                <a:latin typeface="Gill Sans "/>
                <a:ea typeface="MS PGothic"/>
              </a:rPr>
              <a:t>October, 2010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500" dirty="0" smtClean="0">
                <a:latin typeface="Gill Sans "/>
                <a:ea typeface="MS PGothic"/>
              </a:rPr>
              <a:t>2</a:t>
            </a:r>
            <a:r>
              <a:rPr lang="en-US" altLang="ko-KR" sz="1500" baseline="30000" dirty="0" smtClean="0">
                <a:latin typeface="Gill Sans "/>
                <a:ea typeface="MS PGothic"/>
              </a:rPr>
              <a:t>nd</a:t>
            </a:r>
            <a:r>
              <a:rPr lang="en-US" altLang="ko-KR" sz="1500" dirty="0" smtClean="0">
                <a:latin typeface="Gill Sans "/>
                <a:ea typeface="MS PGothic"/>
              </a:rPr>
              <a:t> </a:t>
            </a:r>
            <a:r>
              <a:rPr lang="en-US" altLang="ko-KR" sz="1500" dirty="0" smtClean="0">
                <a:latin typeface="Gill Sans "/>
                <a:ea typeface="MS PGothic"/>
              </a:rPr>
              <a:t>Volume: </a:t>
            </a:r>
            <a:r>
              <a:rPr lang="en-US" altLang="ko-KR" sz="1500" dirty="0" smtClean="0">
                <a:latin typeface="Gill Sans "/>
                <a:ea typeface="MS PGothic"/>
              </a:rPr>
              <a:t>February, 2011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500" dirty="0" smtClean="0">
                <a:latin typeface="Gill Sans "/>
                <a:ea typeface="MS PGothic"/>
              </a:rPr>
              <a:t>3</a:t>
            </a:r>
            <a:r>
              <a:rPr lang="en-US" altLang="ko-KR" sz="1500" baseline="30000" dirty="0" smtClean="0">
                <a:latin typeface="Gill Sans "/>
                <a:ea typeface="MS PGothic"/>
              </a:rPr>
              <a:t>rd</a:t>
            </a:r>
            <a:r>
              <a:rPr lang="en-US" altLang="ko-KR" sz="1500" dirty="0" smtClean="0">
                <a:latin typeface="Gill Sans "/>
                <a:ea typeface="MS PGothic"/>
              </a:rPr>
              <a:t> </a:t>
            </a:r>
            <a:r>
              <a:rPr lang="en-US" altLang="ko-KR" sz="1500" dirty="0" smtClean="0">
                <a:latin typeface="Gill Sans "/>
                <a:ea typeface="MS PGothic"/>
              </a:rPr>
              <a:t>Volume:  </a:t>
            </a:r>
            <a:r>
              <a:rPr lang="en-US" altLang="ko-KR" sz="1500" dirty="0" smtClean="0">
                <a:latin typeface="Gill Sans "/>
                <a:ea typeface="MS PGothic"/>
              </a:rPr>
              <a:t>October, 2011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ko-KR" sz="1500" dirty="0" smtClean="0">
                <a:latin typeface="Gill Sans "/>
                <a:ea typeface="MS PGothic"/>
              </a:rPr>
              <a:t>4</a:t>
            </a:r>
            <a:r>
              <a:rPr lang="en-US" altLang="ko-KR" sz="1500" baseline="30000" dirty="0" smtClean="0">
                <a:latin typeface="Gill Sans "/>
                <a:ea typeface="MS PGothic"/>
              </a:rPr>
              <a:t>th</a:t>
            </a:r>
            <a:r>
              <a:rPr lang="en-US" altLang="ko-KR" sz="1500" dirty="0" smtClean="0">
                <a:latin typeface="Gill Sans "/>
                <a:ea typeface="MS PGothic"/>
              </a:rPr>
              <a:t> </a:t>
            </a:r>
            <a:r>
              <a:rPr lang="en-US" altLang="ko-KR" sz="1500" dirty="0" smtClean="0">
                <a:latin typeface="Gill Sans "/>
                <a:ea typeface="MS PGothic"/>
              </a:rPr>
              <a:t>Volume: </a:t>
            </a:r>
            <a:r>
              <a:rPr lang="en-US" altLang="ko-KR" sz="1500" dirty="0" smtClean="0">
                <a:latin typeface="Gill Sans "/>
                <a:ea typeface="MS PGothic"/>
              </a:rPr>
              <a:t>February, 2012</a:t>
            </a:r>
          </a:p>
          <a:p>
            <a:pPr lvl="2" eaLnBrk="1" hangingPunct="1">
              <a:buFont typeface="Wingdings" pitchFamily="2" charset="2"/>
              <a:buChar char="v"/>
            </a:pPr>
            <a:endParaRPr lang="en-US" altLang="ko-KR" sz="1800" dirty="0" smtClean="0">
              <a:latin typeface="Gill Sans "/>
              <a:ea typeface="MS PGothic"/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latin typeface="Gill Sans "/>
                <a:ea typeface="MS PGothic"/>
              </a:rPr>
              <a:t>The Newsletters are delivered in both Korean and English to KOWIN DC Members and Friends of KOWIN DC</a:t>
            </a:r>
            <a:endParaRPr lang="en-US" altLang="en-US" sz="1800" dirty="0" smtClean="0">
              <a:latin typeface="Gill Sans "/>
              <a:ea typeface="MS PGothic"/>
            </a:endParaRPr>
          </a:p>
        </p:txBody>
      </p:sp>
      <p:pic>
        <p:nvPicPr>
          <p:cNvPr id="23555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985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24578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KOWIN NEWSLETTER Vol. 3 (October 2011) KOR-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41" y="1673412"/>
            <a:ext cx="3453995" cy="4527176"/>
          </a:xfrm>
          <a:prstGeom prst="rect">
            <a:avLst/>
          </a:prstGeom>
        </p:spPr>
      </p:pic>
      <p:pic>
        <p:nvPicPr>
          <p:cNvPr id="3" name="Picture 2" descr="KOWIN NEWSLETTER Vol. 3 (October 2011) ENG-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238" y="1714150"/>
            <a:ext cx="3422914" cy="44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4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24578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40" y="1737360"/>
            <a:ext cx="353077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238" y="1741200"/>
            <a:ext cx="353076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6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ko-KR" sz="1800" dirty="0" smtClean="0">
                <a:ea typeface="MS PGothic"/>
              </a:rPr>
              <a:t>KOWIN DC Chapter Korean and English Website Opened on November 1</a:t>
            </a:r>
            <a:r>
              <a:rPr lang="en-US" altLang="ko-KR" sz="1800" baseline="30000" dirty="0" smtClean="0">
                <a:ea typeface="MS PGothic"/>
              </a:rPr>
              <a:t>st</a:t>
            </a:r>
            <a:r>
              <a:rPr lang="en-US" altLang="ko-KR" sz="1800" dirty="0" smtClean="0">
                <a:ea typeface="MS PGothic"/>
              </a:rPr>
              <a:t>, 2011</a:t>
            </a:r>
            <a:endParaRPr lang="en-US" dirty="0" smtClean="0">
              <a:ea typeface="MS PGothic"/>
            </a:endParaRPr>
          </a:p>
        </p:txBody>
      </p:sp>
      <p:pic>
        <p:nvPicPr>
          <p:cNvPr id="21507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KOWIN DC Website EN screenshot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7" y="2064068"/>
            <a:ext cx="3162300" cy="4092257"/>
          </a:xfrm>
          <a:prstGeom prst="rect">
            <a:avLst/>
          </a:prstGeom>
        </p:spPr>
      </p:pic>
      <p:pic>
        <p:nvPicPr>
          <p:cNvPr id="3" name="Picture 2" descr="KOWIN DC Website KO screenshot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454" y="1945758"/>
            <a:ext cx="3253725" cy="42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8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35125"/>
            <a:ext cx="8229600" cy="4521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1600" dirty="0">
                <a:latin typeface="Gill Sans"/>
                <a:ea typeface="MS PGothic"/>
                <a:cs typeface="Gill Sans"/>
              </a:rPr>
              <a:t>[Reports on September – December, 2011 Activities</a:t>
            </a:r>
            <a:r>
              <a:rPr lang="en-US" altLang="ko-KR" sz="1600" dirty="0" smtClean="0">
                <a:latin typeface="Gill Sans"/>
                <a:ea typeface="MS PGothic"/>
                <a:cs typeface="Gill Sans"/>
              </a:rPr>
              <a:t>]</a:t>
            </a:r>
            <a:endParaRPr lang="en-US" sz="1600" dirty="0" smtClean="0">
              <a:latin typeface="Gill Sans"/>
              <a:ea typeface="MS PGothic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>
                <a:latin typeface="Gill Sans"/>
                <a:ea typeface="MS PGothic"/>
              </a:rPr>
              <a:t>Project</a:t>
            </a:r>
            <a:r>
              <a:rPr lang="en-US" sz="2000" dirty="0" smtClean="0">
                <a:latin typeface="Gill Sans"/>
                <a:ea typeface="MS PGothic"/>
              </a:rPr>
              <a:t>:  Young Women Leadership Seminar and Mentoring Program</a:t>
            </a:r>
            <a:r>
              <a:rPr lang="en-US" altLang="ko-KR" sz="2000" dirty="0" smtClean="0">
                <a:latin typeface="Gill Sans"/>
                <a:ea typeface="MS PGothic"/>
              </a:rPr>
              <a:t>, “Beyond Boundaries</a:t>
            </a:r>
            <a:r>
              <a:rPr lang="en-US" altLang="ko-KR" sz="2000" dirty="0" smtClean="0">
                <a:latin typeface="Gill Sans"/>
                <a:ea typeface="MS PGothic"/>
              </a:rPr>
              <a:t>”</a:t>
            </a:r>
            <a:endParaRPr lang="en-US" altLang="en-US" sz="1500" dirty="0" smtClean="0">
              <a:latin typeface="Gill Sans"/>
              <a:ea typeface="MS PGothic"/>
            </a:endParaRP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Gill Sans"/>
                <a:ea typeface="MS PGothic"/>
              </a:rPr>
              <a:t>Purpose</a:t>
            </a: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latin typeface="Gill Sans"/>
              </a:rPr>
              <a:t>To guide and support young, Korean women in their various professions in order to become worldwide leaders</a:t>
            </a:r>
            <a:endParaRPr lang="en-US" sz="1500" dirty="0" smtClean="0">
              <a:latin typeface="Gill Sans"/>
              <a:ea typeface="MS PGothic"/>
            </a:endParaRP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Gill Sans"/>
                <a:ea typeface="MS PGothic"/>
              </a:rPr>
              <a:t>Project Period</a:t>
            </a:r>
          </a:p>
          <a:p>
            <a:pPr lvl="1" eaLnBrk="1" hangingPunct="1">
              <a:buFontTx/>
              <a:buChar char="-"/>
            </a:pPr>
            <a:r>
              <a:rPr lang="en-US" sz="1500" dirty="0" smtClean="0">
                <a:latin typeface="Gill Sans"/>
                <a:ea typeface="MS PGothic"/>
              </a:rPr>
              <a:t>October 19</a:t>
            </a:r>
            <a:r>
              <a:rPr lang="en-US" sz="1500" baseline="30000" dirty="0" smtClean="0">
                <a:latin typeface="Gill Sans"/>
                <a:ea typeface="MS PGothic"/>
              </a:rPr>
              <a:t>th</a:t>
            </a:r>
            <a:r>
              <a:rPr lang="en-US" sz="1500" dirty="0" smtClean="0">
                <a:latin typeface="Gill Sans"/>
                <a:ea typeface="MS PGothic"/>
              </a:rPr>
              <a:t>, 2011 to November 19</a:t>
            </a:r>
            <a:r>
              <a:rPr lang="en-US" sz="1500" baseline="30000" dirty="0" smtClean="0">
                <a:latin typeface="Gill Sans"/>
                <a:ea typeface="MS PGothic"/>
              </a:rPr>
              <a:t>th</a:t>
            </a:r>
            <a:r>
              <a:rPr lang="en-US" sz="1500" dirty="0" smtClean="0">
                <a:latin typeface="Gill Sans"/>
                <a:ea typeface="MS PGothic"/>
              </a:rPr>
              <a:t>, 2011</a:t>
            </a:r>
            <a:endParaRPr lang="en-US" altLang="ja-JP" sz="1500" dirty="0" smtClean="0">
              <a:latin typeface="Gill Sans"/>
              <a:ea typeface="MS PGothic"/>
            </a:endParaRPr>
          </a:p>
          <a:p>
            <a:pPr eaLnBrk="1" hangingPunct="1">
              <a:buFontTx/>
              <a:buChar char="-"/>
            </a:pPr>
            <a:r>
              <a:rPr lang="en-US" sz="1800" dirty="0" smtClean="0">
                <a:latin typeface="Gill Sans"/>
                <a:ea typeface="MS PGothic"/>
              </a:rPr>
              <a:t>Main Content</a:t>
            </a:r>
            <a:endParaRPr lang="en-US" sz="1800" dirty="0" smtClean="0">
              <a:latin typeface="Gill Sans"/>
              <a:ea typeface="MS PGothic"/>
            </a:endParaRPr>
          </a:p>
          <a:p>
            <a:pPr lvl="1" eaLnBrk="1" hangingPunct="1">
              <a:buFontTx/>
              <a:buChar char="-"/>
            </a:pPr>
            <a:r>
              <a:rPr lang="en-US" sz="1500" dirty="0" smtClean="0">
                <a:latin typeface="Gill Sans"/>
                <a:ea typeface="MS PGothic"/>
              </a:rPr>
              <a:t>The event was held on November 19</a:t>
            </a:r>
            <a:r>
              <a:rPr lang="en-US" sz="1500" baseline="30000" dirty="0" smtClean="0">
                <a:latin typeface="Gill Sans"/>
                <a:ea typeface="MS PGothic"/>
              </a:rPr>
              <a:t>th</a:t>
            </a:r>
            <a:r>
              <a:rPr lang="en-US" sz="1500" dirty="0" smtClean="0">
                <a:latin typeface="Gill Sans"/>
                <a:ea typeface="MS PGothic"/>
              </a:rPr>
              <a:t>, 2011 in the SAIS Kenney Auditorium </a:t>
            </a: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latin typeface="Gill Sans"/>
                <a:ea typeface="MS PGothic"/>
              </a:rPr>
              <a:t>Approximately 70 young professionals and interested women attended</a:t>
            </a:r>
            <a:endParaRPr lang="en-US" altLang="ja-JP" sz="1500" dirty="0" smtClean="0">
              <a:latin typeface="Gill Sans"/>
              <a:ea typeface="MS PGothic"/>
            </a:endParaRP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latin typeface="Gill Sans"/>
                <a:ea typeface="MS PGothic"/>
              </a:rPr>
              <a:t>The Key Note Speaker: </a:t>
            </a:r>
            <a:r>
              <a:rPr lang="en-US" altLang="ko-KR" sz="1500" dirty="0" err="1" smtClean="0">
                <a:latin typeface="Gill Sans"/>
                <a:ea typeface="MS PGothic"/>
              </a:rPr>
              <a:t>Eun</a:t>
            </a:r>
            <a:r>
              <a:rPr lang="en-US" altLang="ko-KR" sz="1500" dirty="0" smtClean="0">
                <a:latin typeface="Gill Sans"/>
                <a:ea typeface="MS PGothic"/>
              </a:rPr>
              <a:t> Yang , Anchor Woman for Channel 4 News</a:t>
            </a:r>
            <a:endParaRPr lang="en-US" altLang="ko-KR" sz="1500" dirty="0" smtClean="0">
              <a:latin typeface="Gill Sans"/>
            </a:endParaRP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latin typeface="Gill Sans"/>
              </a:rPr>
              <a:t>Panel Discussion Moderator:</a:t>
            </a:r>
            <a:r>
              <a:rPr lang="ko-KR" altLang="en-US" sz="1500" dirty="0" smtClean="0">
                <a:latin typeface="Gill Sans"/>
              </a:rPr>
              <a:t> </a:t>
            </a:r>
            <a:r>
              <a:rPr lang="en-US" altLang="ko-KR" sz="1500" dirty="0" smtClean="0">
                <a:latin typeface="Gill Sans"/>
              </a:rPr>
              <a:t> Dr. Young Kyung Hwang (Georgetown University Professor)</a:t>
            </a:r>
            <a:endParaRPr lang="en-US" altLang="ja-JP" sz="1500" dirty="0" smtClean="0">
              <a:latin typeface="Gill Sans"/>
              <a:ea typeface="MS PGothic"/>
            </a:endParaRPr>
          </a:p>
          <a:p>
            <a:pPr lvl="1" eaLnBrk="1" hangingPunct="1">
              <a:buFontTx/>
              <a:buChar char="-"/>
            </a:pPr>
            <a:r>
              <a:rPr lang="en-US" altLang="ko-KR" sz="1500" dirty="0" smtClean="0">
                <a:latin typeface="Gill Sans"/>
                <a:ea typeface="MS PGothic"/>
              </a:rPr>
              <a:t>About 10 women leaders presented as mentors from the following fields: Government, Medical, Media, and Academia. They spoke and gave advice about how to succeed as a young professional Korean woman leader in these fields</a:t>
            </a:r>
            <a:endParaRPr lang="en-US" sz="1500" dirty="0" smtClean="0">
              <a:latin typeface="Gill Sans"/>
              <a:ea typeface="MS PGothic"/>
            </a:endParaRPr>
          </a:p>
        </p:txBody>
      </p:sp>
      <p:pic>
        <p:nvPicPr>
          <p:cNvPr id="15363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036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MS PGothic"/>
            </a:endParaRPr>
          </a:p>
        </p:txBody>
      </p:sp>
      <p:pic>
        <p:nvPicPr>
          <p:cNvPr id="16386" name="Picture 2" descr="KOWIN masthea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2011_seminar_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761854"/>
            <a:ext cx="5713791" cy="3225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2011_seminar_0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129" y="3981317"/>
            <a:ext cx="3628671" cy="2419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13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954</TotalTime>
  <Words>633</Words>
  <Application>Microsoft Office PowerPoint</Application>
  <PresentationFormat>On-screen Show (4:3)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KOWIN Eastern Region WASHINGTON D.C. CHAPTER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KOWIN 미국 동부 지역 WASHINGTON D.C. CHAPTER Annual Report</dc:title>
  <dc:creator>Susie</dc:creator>
  <cp:lastModifiedBy>Susie</cp:lastModifiedBy>
  <cp:revision>147</cp:revision>
  <dcterms:created xsi:type="dcterms:W3CDTF">2011-08-02T23:32:25Z</dcterms:created>
  <dcterms:modified xsi:type="dcterms:W3CDTF">2012-09-21T02:34:28Z</dcterms:modified>
</cp:coreProperties>
</file>